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1"/>
  </p:notesMasterIdLst>
  <p:sldIdLst>
    <p:sldId id="257" r:id="rId2"/>
    <p:sldId id="358" r:id="rId3"/>
    <p:sldId id="382" r:id="rId4"/>
    <p:sldId id="362" r:id="rId5"/>
    <p:sldId id="366" r:id="rId6"/>
    <p:sldId id="369" r:id="rId7"/>
    <p:sldId id="368" r:id="rId8"/>
    <p:sldId id="370" r:id="rId9"/>
    <p:sldId id="367" r:id="rId10"/>
    <p:sldId id="379" r:id="rId11"/>
    <p:sldId id="371" r:id="rId12"/>
    <p:sldId id="374" r:id="rId13"/>
    <p:sldId id="373" r:id="rId14"/>
    <p:sldId id="381" r:id="rId15"/>
    <p:sldId id="375" r:id="rId16"/>
    <p:sldId id="383" r:id="rId17"/>
    <p:sldId id="378" r:id="rId18"/>
    <p:sldId id="384" r:id="rId19"/>
    <p:sldId id="365" r:id="rId20"/>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7241" autoAdjust="0"/>
  </p:normalViewPr>
  <p:slideViewPr>
    <p:cSldViewPr>
      <p:cViewPr>
        <p:scale>
          <a:sx n="118" d="100"/>
          <a:sy n="118" d="100"/>
        </p:scale>
        <p:origin x="-3270" y="-15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637A30-8EE1-4060-9976-8832FC89EE34}" type="datetimeFigureOut">
              <a:rPr lang="nb-NO" smtClean="0"/>
              <a:pPr/>
              <a:t>05.01.2025</a:t>
            </a:fld>
            <a:endParaRPr lang="nb-NO"/>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E5D362-086D-44A2-94F5-03EC7FA42488}" type="slidenum">
              <a:rPr lang="nb-NO" smtClean="0"/>
              <a:pPr/>
              <a:t>‹#›</a:t>
            </a:fld>
            <a:endParaRPr lang="nb-N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a:xfrm>
            <a:off x="381000" y="685800"/>
            <a:ext cx="6096000" cy="3429000"/>
          </a:xfrm>
        </p:spPr>
      </p:sp>
      <p:sp>
        <p:nvSpPr>
          <p:cNvPr id="3" name="Plassholder for notater 2"/>
          <p:cNvSpPr>
            <a:spLocks noGrp="1"/>
          </p:cNvSpPr>
          <p:nvPr>
            <p:ph type="body" idx="1"/>
          </p:nvPr>
        </p:nvSpPr>
        <p:spPr/>
        <p:txBody>
          <a:bodyPr>
            <a:normAutofit/>
          </a:bodyPr>
          <a:lstStyle/>
          <a:p>
            <a:endParaRPr lang="en-US" dirty="0"/>
          </a:p>
        </p:txBody>
      </p:sp>
      <p:sp>
        <p:nvSpPr>
          <p:cNvPr id="4" name="Plassholder for lysbildenummer 3"/>
          <p:cNvSpPr>
            <a:spLocks noGrp="1"/>
          </p:cNvSpPr>
          <p:nvPr>
            <p:ph type="sldNum" sz="quarter" idx="10"/>
          </p:nvPr>
        </p:nvSpPr>
        <p:spPr/>
        <p:txBody>
          <a:bodyPr/>
          <a:lstStyle/>
          <a:p>
            <a:fld id="{01E5D362-086D-44A2-94F5-03EC7FA42488}" type="slidenum">
              <a:rPr lang="nb-NO" smtClean="0"/>
              <a:pPr/>
              <a:t>1</a:t>
            </a:fld>
            <a:endParaRPr lang="nb-NO"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2" y="1597820"/>
            <a:ext cx="7772400" cy="1102519"/>
          </a:xfrm>
        </p:spPr>
        <p:txBody>
          <a:bodyPr/>
          <a:lstStyle/>
          <a:p>
            <a:r>
              <a:rPr lang="nb-NO" smtClean="0"/>
              <a:t>Klikk for å redigere tittelstil</a:t>
            </a:r>
            <a:endParaRPr lang="nb-NO"/>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Klikk for å redigere undertittelstil i malen</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smtClean="0"/>
              <a:t>Klikk for å redigere tittelstil</a:t>
            </a:r>
            <a:endParaRPr lang="nb-NO"/>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loddrett tekst 2"/>
          <p:cNvSpPr>
            <a:spLocks noGrp="1"/>
          </p:cNvSpPr>
          <p:nvPr>
            <p:ph type="body" orient="vert" idx="1"/>
          </p:nvPr>
        </p:nvSpPr>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399" y="205979"/>
            <a:ext cx="2057401" cy="4388644"/>
          </a:xfrm>
        </p:spPr>
        <p:txBody>
          <a:bodyPr vert="eaVert"/>
          <a:lstStyle/>
          <a:p>
            <a:r>
              <a:rPr lang="nb-NO" smtClean="0"/>
              <a:t>Klikk for å redigere tittelstil</a:t>
            </a:r>
            <a:endParaRPr lang="nb-NO"/>
          </a:p>
        </p:txBody>
      </p:sp>
      <p:sp>
        <p:nvSpPr>
          <p:cNvPr id="3" name="Plassholder for loddrett tekst 2"/>
          <p:cNvSpPr>
            <a:spLocks noGrp="1"/>
          </p:cNvSpPr>
          <p:nvPr>
            <p:ph type="body" orient="vert" idx="1"/>
          </p:nvPr>
        </p:nvSpPr>
        <p:spPr>
          <a:xfrm>
            <a:off x="457200" y="205979"/>
            <a:ext cx="6019801" cy="4388644"/>
          </a:xfrm>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93473"/>
            <a:ext cx="9144000" cy="283532"/>
          </a:xfrm>
        </p:spPr>
        <p:txBody>
          <a:bodyPr/>
          <a:lstStyle>
            <a:lvl1pPr>
              <a:defRPr sz="2400"/>
            </a:lvl1pPr>
          </a:lstStyle>
          <a:p>
            <a:r>
              <a:rPr lang="nb-NO" dirty="0" smtClean="0"/>
              <a:t>Klikk for å redigere tittelstil</a:t>
            </a:r>
            <a:endParaRPr lang="nb-NO"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62994"/>
            <a:ext cx="9144000" cy="648073"/>
          </a:xfrm>
        </p:spPr>
        <p:txBody>
          <a:bodyPr/>
          <a:lstStyle/>
          <a:p>
            <a:r>
              <a:rPr lang="nb-NO" smtClean="0"/>
              <a:t>Klikk for å redigere tittelstil</a:t>
            </a:r>
            <a:endParaRPr lang="nb-NO"/>
          </a:p>
        </p:txBody>
      </p:sp>
      <p:sp>
        <p:nvSpPr>
          <p:cNvPr id="3" name="Plassholder for innhold 2"/>
          <p:cNvSpPr>
            <a:spLocks noGrp="1"/>
          </p:cNvSpPr>
          <p:nvPr>
            <p:ph idx="1"/>
          </p:nvPr>
        </p:nvSpPr>
        <p:spPr>
          <a:xfrm>
            <a:off x="0" y="992075"/>
            <a:ext cx="9144000" cy="4027947"/>
          </a:xfrm>
        </p:spPr>
        <p:txBody>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4" y="3305176"/>
            <a:ext cx="7772400" cy="1021556"/>
          </a:xfrm>
        </p:spPr>
        <p:txBody>
          <a:bodyPr anchor="t"/>
          <a:lstStyle>
            <a:lvl1pPr algn="l">
              <a:defRPr sz="4000" b="1" cap="all"/>
            </a:lvl1pPr>
          </a:lstStyle>
          <a:p>
            <a:r>
              <a:rPr lang="nb-NO" smtClean="0"/>
              <a:t>Klikk for å redigere tittelstil</a:t>
            </a:r>
            <a:endParaRPr lang="nb-NO"/>
          </a:p>
        </p:txBody>
      </p:sp>
      <p:sp>
        <p:nvSpPr>
          <p:cNvPr id="3" name="Plassholder for tekst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innhold 2"/>
          <p:cNvSpPr>
            <a:spLocks noGrp="1"/>
          </p:cNvSpPr>
          <p:nvPr>
            <p:ph sz="half" idx="1"/>
          </p:nvPr>
        </p:nvSpPr>
        <p:spPr>
          <a:xfrm>
            <a:off x="457201"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innhold 3"/>
          <p:cNvSpPr>
            <a:spLocks noGrp="1"/>
          </p:cNvSpPr>
          <p:nvPr>
            <p:ph sz="half" idx="2"/>
          </p:nvPr>
        </p:nvSpPr>
        <p:spPr>
          <a:xfrm>
            <a:off x="4648200"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smtClean="0"/>
              <a:t>Klikk for å redigere tittelstil</a:t>
            </a:r>
            <a:endParaRPr lang="nb-NO"/>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ekst 4"/>
          <p:cNvSpPr>
            <a:spLocks noGrp="1"/>
          </p:cNvSpPr>
          <p:nvPr>
            <p:ph type="body" sz="quarter" idx="3"/>
          </p:nvPr>
        </p:nvSpPr>
        <p:spPr>
          <a:xfrm>
            <a:off x="4645028" y="1151335"/>
            <a:ext cx="4041774"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6" name="Plassholder for innhold 5"/>
          <p:cNvSpPr>
            <a:spLocks noGrp="1"/>
          </p:cNvSpPr>
          <p:nvPr>
            <p:ph sz="quarter" idx="4"/>
          </p:nvPr>
        </p:nvSpPr>
        <p:spPr>
          <a:xfrm>
            <a:off x="4645028" y="1631156"/>
            <a:ext cx="4041774"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endParaRPr lang="nb-NO"/>
          </a:p>
        </p:txBody>
      </p:sp>
      <p:sp>
        <p:nvSpPr>
          <p:cNvPr id="8" name="Plassholder for bunntekst 7"/>
          <p:cNvSpPr>
            <a:spLocks noGrp="1"/>
          </p:cNvSpPr>
          <p:nvPr>
            <p:ph type="ftr" sz="quarter" idx="11"/>
          </p:nvPr>
        </p:nvSpPr>
        <p:spPr>
          <a:xfrm>
            <a:off x="3124202"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endParaRPr lang="nb-NO"/>
          </a:p>
        </p:txBody>
      </p:sp>
      <p:sp>
        <p:nvSpPr>
          <p:cNvPr id="4" name="Plassholder for bunntekst 3"/>
          <p:cNvSpPr>
            <a:spLocks noGrp="1"/>
          </p:cNvSpPr>
          <p:nvPr>
            <p:ph type="ftr" sz="quarter" idx="11"/>
          </p:nvPr>
        </p:nvSpPr>
        <p:spPr>
          <a:xfrm>
            <a:off x="3124202"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endParaRPr lang="nb-NO"/>
          </a:p>
        </p:txBody>
      </p:sp>
      <p:sp>
        <p:nvSpPr>
          <p:cNvPr id="3" name="Plassholder for bunntekst 2"/>
          <p:cNvSpPr>
            <a:spLocks noGrp="1"/>
          </p:cNvSpPr>
          <p:nvPr>
            <p:ph type="ftr" sz="quarter" idx="11"/>
          </p:nvPr>
        </p:nvSpPr>
        <p:spPr>
          <a:xfrm>
            <a:off x="3124202"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8540441" y="5042524"/>
            <a:ext cx="603559" cy="100976"/>
          </a:xfrm>
          <a:prstGeom prst="rect">
            <a:avLst/>
          </a:prstGeom>
        </p:spPr>
        <p:txBody>
          <a:bodyPr/>
          <a:lstStyle>
            <a:lvl1pPr>
              <a:defRPr sz="1000"/>
            </a:lvl1p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2" y="204787"/>
            <a:ext cx="3008313" cy="871538"/>
          </a:xfrm>
        </p:spPr>
        <p:txBody>
          <a:bodyPr anchor="b"/>
          <a:lstStyle>
            <a:lvl1pPr algn="l">
              <a:defRPr sz="2000" b="1"/>
            </a:lvl1pPr>
          </a:lstStyle>
          <a:p>
            <a:r>
              <a:rPr lang="nb-NO" smtClean="0"/>
              <a:t>Klikk for å redigere tittelstil</a:t>
            </a:r>
            <a:endParaRPr lang="nb-NO"/>
          </a:p>
        </p:txBody>
      </p:sp>
      <p:sp>
        <p:nvSpPr>
          <p:cNvPr id="3" name="Plassholder for innhold 2"/>
          <p:cNvSpPr>
            <a:spLocks noGrp="1"/>
          </p:cNvSpPr>
          <p:nvPr>
            <p:ph idx="1"/>
          </p:nvPr>
        </p:nvSpPr>
        <p:spPr>
          <a:xfrm>
            <a:off x="3575052" y="204789"/>
            <a:ext cx="5111749"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tekst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0" y="262994"/>
            <a:ext cx="9144000"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
        <p:nvSpPr>
          <p:cNvPr id="3" name="Plassholder for tekst 2"/>
          <p:cNvSpPr>
            <a:spLocks noGrp="1"/>
          </p:cNvSpPr>
          <p:nvPr>
            <p:ph type="body" idx="1"/>
          </p:nvPr>
        </p:nvSpPr>
        <p:spPr>
          <a:xfrm>
            <a:off x="0" y="1113588"/>
            <a:ext cx="9144000" cy="3906434"/>
          </a:xfrm>
          <a:prstGeom prst="rect">
            <a:avLst/>
          </a:prstGeom>
        </p:spPr>
        <p:txBody>
          <a:bodyPr vert="horz" lIns="91440" tIns="45720" rIns="91440" bIns="45720" rtlCol="0">
            <a:normAutofit/>
          </a:bodyPr>
          <a:lstStyle/>
          <a:p>
            <a:pPr lvl="0"/>
            <a:r>
              <a:rPr lang="nb-NO" dirty="0" smtClean="0"/>
              <a:t>Klikk for å redigere tekststiler i malen</a:t>
            </a:r>
          </a:p>
          <a:p>
            <a:pPr lvl="1"/>
            <a:r>
              <a:rPr lang="nb-NO" dirty="0" smtClean="0"/>
              <a:t>Andre nivå</a:t>
            </a:r>
          </a:p>
          <a:p>
            <a:pPr lvl="2"/>
            <a:r>
              <a:rPr lang="nb-NO" dirty="0" smtClean="0"/>
              <a:t>Tredje nivå</a:t>
            </a:r>
          </a:p>
          <a:p>
            <a:pPr lvl="3"/>
            <a:r>
              <a:rPr lang="nb-NO" dirty="0" smtClean="0"/>
              <a:t>Fjerde nivå</a:t>
            </a:r>
          </a:p>
          <a:p>
            <a:pPr lvl="4"/>
            <a:r>
              <a:rPr lang="nb-NO" dirty="0" smtClean="0"/>
              <a:t>Femte nivå</a:t>
            </a:r>
            <a:endParaRPr lang="nb-NO" dirty="0"/>
          </a:p>
        </p:txBody>
      </p:sp>
      <p:sp>
        <p:nvSpPr>
          <p:cNvPr id="9" name="Rektangel 8"/>
          <p:cNvSpPr/>
          <p:nvPr/>
        </p:nvSpPr>
        <p:spPr>
          <a:xfrm>
            <a:off x="0" y="0"/>
            <a:ext cx="9144000" cy="262994"/>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Rektangel 9"/>
          <p:cNvSpPr/>
          <p:nvPr/>
        </p:nvSpPr>
        <p:spPr>
          <a:xfrm>
            <a:off x="0" y="5020022"/>
            <a:ext cx="9144000" cy="123478"/>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TekstSylinder 10"/>
          <p:cNvSpPr txBox="1"/>
          <p:nvPr/>
        </p:nvSpPr>
        <p:spPr>
          <a:xfrm>
            <a:off x="251520" y="21273"/>
            <a:ext cx="6272697" cy="246221"/>
          </a:xfrm>
          <a:prstGeom prst="rect">
            <a:avLst/>
          </a:prstGeom>
          <a:noFill/>
        </p:spPr>
        <p:txBody>
          <a:bodyPr wrap="square" rtlCol="0">
            <a:spAutoFit/>
          </a:bodyPr>
          <a:lstStyle/>
          <a:p>
            <a:r>
              <a:rPr lang="nb-NO" sz="1000" b="0" dirty="0" err="1" smtClean="0">
                <a:solidFill>
                  <a:schemeClr val="tx1"/>
                </a:solidFill>
                <a:latin typeface="Arial Black" pitchFamily="34" charset="0"/>
                <a:cs typeface="Arial" pitchFamily="34" charset="0"/>
              </a:rPr>
              <a:t>Virtual</a:t>
            </a:r>
            <a:r>
              <a:rPr lang="nb-NO" sz="1000" b="0" dirty="0" smtClean="0">
                <a:solidFill>
                  <a:schemeClr val="tx1"/>
                </a:solidFill>
                <a:latin typeface="Arial Black" pitchFamily="34" charset="0"/>
                <a:cs typeface="Arial" pitchFamily="34" charset="0"/>
              </a:rPr>
              <a:t> </a:t>
            </a:r>
            <a:r>
              <a:rPr lang="nb-NO" sz="1000" b="0" dirty="0" err="1" smtClean="0">
                <a:solidFill>
                  <a:schemeClr val="tx1"/>
                </a:solidFill>
                <a:latin typeface="Arial Black" pitchFamily="34" charset="0"/>
                <a:cs typeface="Arial" pitchFamily="34" charset="0"/>
              </a:rPr>
              <a:t>Intelligence</a:t>
            </a:r>
            <a:r>
              <a:rPr lang="nb-NO" sz="1000" b="0" dirty="0" smtClean="0">
                <a:solidFill>
                  <a:schemeClr val="tx1"/>
                </a:solidFill>
                <a:latin typeface="Arial Black" pitchFamily="34" charset="0"/>
                <a:cs typeface="Arial" pitchFamily="34" charset="0"/>
              </a:rPr>
              <a:t> </a:t>
            </a:r>
            <a:r>
              <a:rPr lang="nb-NO" sz="1000" b="0" dirty="0" err="1" smtClean="0">
                <a:solidFill>
                  <a:schemeClr val="tx1"/>
                </a:solidFill>
                <a:latin typeface="Arial Black" pitchFamily="34" charset="0"/>
                <a:cs typeface="Arial" pitchFamily="34" charset="0"/>
              </a:rPr>
              <a:t>Directorate</a:t>
            </a:r>
            <a:endParaRPr lang="nb-NO" sz="1000" b="0" dirty="0">
              <a:solidFill>
                <a:schemeClr val="tx1"/>
              </a:solidFill>
              <a:latin typeface="Arial Black" pitchFamily="34" charset="0"/>
              <a:cs typeface="Arial" pitchFamily="34" charset="0"/>
            </a:endParaRPr>
          </a:p>
        </p:txBody>
      </p:sp>
      <p:sp>
        <p:nvSpPr>
          <p:cNvPr id="12" name="TekstSylinder 11"/>
          <p:cNvSpPr txBox="1"/>
          <p:nvPr/>
        </p:nvSpPr>
        <p:spPr>
          <a:xfrm>
            <a:off x="0" y="5028547"/>
            <a:ext cx="9144000" cy="107722"/>
          </a:xfrm>
          <a:prstGeom prst="rect">
            <a:avLst/>
          </a:prstGeom>
          <a:noFill/>
        </p:spPr>
        <p:txBody>
          <a:bodyPr wrap="square" lIns="0" tIns="0" rIns="0" bIns="0" rtlCol="0">
            <a:spAutoFit/>
          </a:bodyPr>
          <a:lstStyle/>
          <a:p>
            <a:pPr algn="ctr"/>
            <a:r>
              <a:rPr lang="nb-NO" sz="700" b="1" dirty="0" smtClean="0">
                <a:solidFill>
                  <a:schemeClr val="bg1"/>
                </a:solidFill>
                <a:latin typeface="Arial Black" pitchFamily="34" charset="0"/>
              </a:rPr>
              <a:t>OMNIA VINCENT SAPIENTA</a:t>
            </a:r>
            <a:endParaRPr lang="nb-NO" sz="700" b="1" dirty="0">
              <a:solidFill>
                <a:schemeClr val="bg1"/>
              </a:solidFill>
              <a:latin typeface="Arial Black" pitchFamily="34" charset="0"/>
            </a:endParaRPr>
          </a:p>
        </p:txBody>
      </p:sp>
      <p:sp>
        <p:nvSpPr>
          <p:cNvPr id="13" name="Rektangel 12"/>
          <p:cNvSpPr/>
          <p:nvPr userDrawn="1"/>
        </p:nvSpPr>
        <p:spPr>
          <a:xfrm>
            <a:off x="0" y="0"/>
            <a:ext cx="9144000" cy="51435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D:\DCS_Missions\OPAR-Brief\LOGOS\VID_logo.png"/>
          <p:cNvPicPr>
            <a:picLocks noChangeAspect="1" noChangeArrowheads="1"/>
          </p:cNvPicPr>
          <p:nvPr userDrawn="1"/>
        </p:nvPicPr>
        <p:blipFill>
          <a:blip r:embed="rId14" cstate="print"/>
          <a:srcRect/>
          <a:stretch>
            <a:fillRect/>
          </a:stretch>
        </p:blipFill>
        <p:spPr bwMode="auto">
          <a:xfrm>
            <a:off x="8092" y="8093"/>
            <a:ext cx="294905" cy="267494"/>
          </a:xfrm>
          <a:prstGeom prst="rect">
            <a:avLst/>
          </a:prstGeom>
          <a:noFill/>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3200" kern="1200">
          <a:solidFill>
            <a:schemeClr val="tx1"/>
          </a:solidFill>
          <a:latin typeface="Arial Blac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4.xml"/><Relationship Id="rId3" Type="http://schemas.openxmlformats.org/officeDocument/2006/relationships/slide" Target="slide3.xml"/><Relationship Id="rId7" Type="http://schemas.openxmlformats.org/officeDocument/2006/relationships/slide" Target="slide7.xml"/><Relationship Id="rId12" Type="http://schemas.openxmlformats.org/officeDocument/2006/relationships/slide" Target="slide13.xml"/><Relationship Id="rId2" Type="http://schemas.openxmlformats.org/officeDocument/2006/relationships/hyperlink" Target="https://raw.githubusercontent.com/132nd-vWing/VIS/master/BASIC/PUBLISHED/INTREP%20VIS%20B-001%20Generic%20Ground%20Force%20Structure%20v1.0.pdf" TargetMode="External"/><Relationship Id="rId16" Type="http://schemas.openxmlformats.org/officeDocument/2006/relationships/slide" Target="slide17.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12.xml"/><Relationship Id="rId5" Type="http://schemas.openxmlformats.org/officeDocument/2006/relationships/slide" Target="slide5.xml"/><Relationship Id="rId15" Type="http://schemas.openxmlformats.org/officeDocument/2006/relationships/slide" Target="slide16.xml"/><Relationship Id="rId10" Type="http://schemas.openxmlformats.org/officeDocument/2006/relationships/slide" Target="slide11.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slide" Target="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hyperlink" Target="https://raw.githubusercontent.com/132nd-vWing/VIS/master/BASIC/PUBLISHED/INTREP%20VIS%20B-001%20Generic%20Ground%20Force%20Structure%20v1.0.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Sylinder 2"/>
          <p:cNvSpPr txBox="1"/>
          <p:nvPr/>
        </p:nvSpPr>
        <p:spPr>
          <a:xfrm>
            <a:off x="0" y="2931790"/>
            <a:ext cx="9144000" cy="1169551"/>
          </a:xfrm>
          <a:prstGeom prst="rect">
            <a:avLst/>
          </a:prstGeom>
          <a:noFill/>
        </p:spPr>
        <p:txBody>
          <a:bodyPr wrap="square" rtlCol="0">
            <a:spAutoFit/>
          </a:bodyPr>
          <a:lstStyle/>
          <a:p>
            <a:pPr algn="ctr"/>
            <a:r>
              <a:rPr lang="nb-NO" sz="2800" b="1" dirty="0" smtClean="0">
                <a:latin typeface="Arial Black" pitchFamily="34" charset="0"/>
                <a:ea typeface="MS Mincho" pitchFamily="49" charset="-128"/>
              </a:rPr>
              <a:t>NOTIA INTEGRATED AIR DEFENSE SYSTEM </a:t>
            </a:r>
          </a:p>
          <a:p>
            <a:pPr algn="ctr"/>
            <a:endParaRPr lang="nb-NO" sz="1400" b="1" dirty="0" smtClean="0">
              <a:latin typeface="Arial Black" pitchFamily="34" charset="0"/>
              <a:ea typeface="MS Mincho" pitchFamily="49" charset="-128"/>
            </a:endParaRPr>
          </a:p>
          <a:p>
            <a:pPr algn="ctr"/>
            <a:r>
              <a:rPr lang="nb-NO" sz="2800" b="1" dirty="0" smtClean="0">
                <a:latin typeface="Arial Black" pitchFamily="34" charset="0"/>
                <a:ea typeface="MS Mincho" pitchFamily="49" charset="-128"/>
              </a:rPr>
              <a:t>INTREP VID-OPAC-002</a:t>
            </a:r>
            <a:endParaRPr lang="nb-NO" sz="2800" b="1" dirty="0">
              <a:latin typeface="MS Mincho" pitchFamily="49" charset="-128"/>
              <a:ea typeface="MS Mincho" pitchFamily="49" charset="-128"/>
            </a:endParaRPr>
          </a:p>
        </p:txBody>
      </p:sp>
      <p:sp>
        <p:nvSpPr>
          <p:cNvPr id="6" name="TekstSylinder 5"/>
          <p:cNvSpPr txBox="1"/>
          <p:nvPr/>
        </p:nvSpPr>
        <p:spPr>
          <a:xfrm>
            <a:off x="322899" y="4016463"/>
            <a:ext cx="8542468" cy="600164"/>
          </a:xfrm>
          <a:prstGeom prst="rect">
            <a:avLst/>
          </a:prstGeom>
          <a:noFill/>
          <a:ln w="31750">
            <a:solidFill>
              <a:schemeClr val="tx1"/>
            </a:solidFill>
          </a:ln>
        </p:spPr>
        <p:txBody>
          <a:bodyPr wrap="square" rtlCol="0">
            <a:spAutoFit/>
          </a:bodyPr>
          <a:lstStyle/>
          <a:p>
            <a:pPr algn="ctr"/>
            <a:r>
              <a:rPr lang="nb-NO" sz="1100" b="1" dirty="0" smtClean="0"/>
              <a:t>DISCLAIMER: </a:t>
            </a:r>
          </a:p>
          <a:p>
            <a:pPr algn="ctr"/>
            <a:r>
              <a:rPr lang="en-US" sz="1100" dirty="0" smtClean="0"/>
              <a:t>This is for multiplayer online gaming using the Digital Combat Systems simulation software published by Eagle Dynamics. The information is not in any way suitable for real world use or operations.</a:t>
            </a:r>
            <a:endParaRPr lang="nb-NO" sz="1100" dirty="0" smtClean="0"/>
          </a:p>
        </p:txBody>
      </p:sp>
      <p:sp>
        <p:nvSpPr>
          <p:cNvPr id="8" name="TekstSylinder 7"/>
          <p:cNvSpPr txBox="1"/>
          <p:nvPr/>
        </p:nvSpPr>
        <p:spPr>
          <a:xfrm>
            <a:off x="1371644" y="4766114"/>
            <a:ext cx="6784754" cy="307777"/>
          </a:xfrm>
          <a:prstGeom prst="rect">
            <a:avLst/>
          </a:prstGeom>
          <a:noFill/>
        </p:spPr>
        <p:txBody>
          <a:bodyPr wrap="square" rtlCol="0">
            <a:spAutoFit/>
          </a:bodyPr>
          <a:lstStyle/>
          <a:p>
            <a:pPr algn="ctr"/>
            <a:r>
              <a:rPr lang="en-US" sz="1400" dirty="0" smtClean="0">
                <a:latin typeface="Arial" pitchFamily="34" charset="0"/>
                <a:cs typeface="Arial" pitchFamily="34" charset="0"/>
              </a:rPr>
              <a:t>Published: 2025-01-05</a:t>
            </a:r>
            <a:endParaRPr lang="en-US" sz="1400" dirty="0">
              <a:latin typeface="Arial" pitchFamily="34" charset="0"/>
              <a:cs typeface="Arial" pitchFamily="34" charset="0"/>
            </a:endParaRPr>
          </a:p>
        </p:txBody>
      </p:sp>
      <p:sp>
        <p:nvSpPr>
          <p:cNvPr id="9" name="TekstSylinder 8"/>
          <p:cNvSpPr txBox="1"/>
          <p:nvPr/>
        </p:nvSpPr>
        <p:spPr>
          <a:xfrm>
            <a:off x="1371644" y="4585046"/>
            <a:ext cx="6784754" cy="307777"/>
          </a:xfrm>
          <a:prstGeom prst="rect">
            <a:avLst/>
          </a:prstGeom>
          <a:noFill/>
        </p:spPr>
        <p:txBody>
          <a:bodyPr wrap="square" rtlCol="0">
            <a:spAutoFit/>
          </a:bodyPr>
          <a:lstStyle/>
          <a:p>
            <a:pPr algn="ctr"/>
            <a:r>
              <a:rPr lang="en-US" sz="1400" dirty="0" smtClean="0">
                <a:latin typeface="Arial" pitchFamily="34" charset="0"/>
                <a:cs typeface="Arial" pitchFamily="34" charset="0"/>
              </a:rPr>
              <a:t>Version: 1.0 </a:t>
            </a:r>
            <a:endParaRPr lang="en-US" sz="1400" dirty="0">
              <a:latin typeface="Arial" pitchFamily="34" charset="0"/>
              <a:cs typeface="Arial" pitchFamily="34" charset="0"/>
            </a:endParaRPr>
          </a:p>
        </p:txBody>
      </p:sp>
      <p:sp>
        <p:nvSpPr>
          <p:cNvPr id="12" name="TekstSylinder 11"/>
          <p:cNvSpPr txBox="1"/>
          <p:nvPr/>
        </p:nvSpPr>
        <p:spPr>
          <a:xfrm>
            <a:off x="0" y="2067694"/>
            <a:ext cx="9143999" cy="738664"/>
          </a:xfrm>
          <a:prstGeom prst="rect">
            <a:avLst/>
          </a:prstGeom>
          <a:noFill/>
        </p:spPr>
        <p:txBody>
          <a:bodyPr wrap="square" rtlCol="0">
            <a:spAutoFit/>
          </a:bodyPr>
          <a:lstStyle/>
          <a:p>
            <a:pPr algn="ctr"/>
            <a:r>
              <a:rPr lang="en-US" sz="2400" b="1" dirty="0" smtClean="0">
                <a:solidFill>
                  <a:srgbClr val="35261F"/>
                </a:solidFill>
                <a:latin typeface="Constantia" pitchFamily="18" charset="0"/>
              </a:rPr>
              <a:t>VIRTUAL INTELLIGENCE DIRECTORATE</a:t>
            </a:r>
          </a:p>
          <a:p>
            <a:pPr algn="ctr"/>
            <a:r>
              <a:rPr lang="en-US" b="1" i="1" dirty="0" smtClean="0">
                <a:solidFill>
                  <a:srgbClr val="35261F"/>
                </a:solidFill>
                <a:latin typeface="Constantia" pitchFamily="18" charset="0"/>
              </a:rPr>
              <a:t>OMNIA VINCIT SAPIENTA</a:t>
            </a:r>
            <a:endParaRPr lang="en-US" b="1" i="1" dirty="0">
              <a:solidFill>
                <a:srgbClr val="35261F"/>
              </a:solidFill>
              <a:latin typeface="Constantia" pitchFamily="18" charset="0"/>
            </a:endParaRPr>
          </a:p>
        </p:txBody>
      </p:sp>
      <p:pic>
        <p:nvPicPr>
          <p:cNvPr id="1026" name="Picture 2" descr="D:\DCS_Missions\OPAR-Brief\LOGOS\VID_logo.png"/>
          <p:cNvPicPr>
            <a:picLocks noChangeAspect="1" noChangeArrowheads="1"/>
          </p:cNvPicPr>
          <p:nvPr/>
        </p:nvPicPr>
        <p:blipFill>
          <a:blip r:embed="rId3" cstate="print"/>
          <a:srcRect/>
          <a:stretch>
            <a:fillRect/>
          </a:stretch>
        </p:blipFill>
        <p:spPr bwMode="auto">
          <a:xfrm>
            <a:off x="3275857" y="259414"/>
            <a:ext cx="2016224" cy="1828818"/>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POINT DEFENSE</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High Value Targets  (HVT) such as EWRs, command centers or important SAMs may have a local point defense. The intention for the point defense is to be able to shoot down Anti Radiation Missiles (ARM) that are being launched at the HVT.</a:t>
            </a:r>
          </a:p>
          <a:p>
            <a:endParaRPr lang="en-US" sz="1200" dirty="0" smtClean="0"/>
          </a:p>
          <a:p>
            <a:r>
              <a:rPr lang="en-US" sz="1200" dirty="0" smtClean="0"/>
              <a:t>The only known point defense system is the SA-15. </a:t>
            </a:r>
          </a:p>
          <a:p>
            <a:endParaRPr lang="en-US" sz="1200" dirty="0" smtClean="0"/>
          </a:p>
          <a:p>
            <a:r>
              <a:rPr lang="en-US" sz="1200" dirty="0" smtClean="0"/>
              <a:t>It is assessed that if a point defense system is protecting a enemy radar, such as a EWR or SAM, the EWR or SAM may still operate even though a ARM is fired toward it. It will require multiple ARMs to flood the point defense in order to be able to shut enemy radars down if they are protected by point defense systems.</a:t>
            </a:r>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1026" name="Picture 2"/>
          <p:cNvPicPr>
            <a:picLocks noChangeAspect="1" noChangeArrowheads="1"/>
          </p:cNvPicPr>
          <p:nvPr/>
        </p:nvPicPr>
        <p:blipFill>
          <a:blip r:embed="rId3" cstate="print"/>
          <a:srcRect/>
          <a:stretch>
            <a:fillRect/>
          </a:stretch>
        </p:blipFill>
        <p:spPr bwMode="auto">
          <a:xfrm>
            <a:off x="3491880" y="1995686"/>
            <a:ext cx="2562250" cy="195525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1027" name="Picture 3"/>
          <p:cNvPicPr>
            <a:picLocks noChangeAspect="1" noChangeArrowheads="1"/>
          </p:cNvPicPr>
          <p:nvPr/>
        </p:nvPicPr>
        <p:blipFill>
          <a:blip r:embed="rId4" cstate="print"/>
          <a:srcRect/>
          <a:stretch>
            <a:fillRect/>
          </a:stretch>
        </p:blipFill>
        <p:spPr bwMode="auto">
          <a:xfrm>
            <a:off x="6156176" y="1995686"/>
            <a:ext cx="2839449" cy="2648521"/>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AWACS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AWACS can be a huge contributor to the IADS by providing coverage down into valleys and into areas where the EWRs are not able to detect aircrafts.</a:t>
            </a:r>
          </a:p>
          <a:p>
            <a:endParaRPr lang="en-US" sz="1200" dirty="0" smtClean="0"/>
          </a:p>
          <a:p>
            <a:r>
              <a:rPr lang="en-US" sz="1200" dirty="0" smtClean="0"/>
              <a:t>AWACS function in the IADS in a similar was as EWRs.</a:t>
            </a:r>
          </a:p>
          <a:p>
            <a:endParaRPr lang="en-US" sz="1200" dirty="0" smtClean="0"/>
          </a:p>
          <a:p>
            <a:r>
              <a:rPr lang="en-US" sz="1200" dirty="0" smtClean="0"/>
              <a:t>AWACS is limited in numbers and a very high value target.</a:t>
            </a:r>
          </a:p>
          <a:p>
            <a:r>
              <a:rPr lang="en-US" sz="1200" dirty="0" smtClean="0"/>
              <a:t>AWACS is transmits its information into the IADS and the command center via a connection node, as shown on the picture to the right.</a:t>
            </a:r>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050" name="Picture 2"/>
          <p:cNvPicPr>
            <a:picLocks noChangeAspect="1" noChangeArrowheads="1"/>
          </p:cNvPicPr>
          <p:nvPr/>
        </p:nvPicPr>
        <p:blipFill>
          <a:blip r:embed="rId3" cstate="print"/>
          <a:srcRect/>
          <a:stretch>
            <a:fillRect/>
          </a:stretch>
        </p:blipFill>
        <p:spPr bwMode="auto">
          <a:xfrm>
            <a:off x="3707904" y="987574"/>
            <a:ext cx="3168352" cy="1645182"/>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2051" name="Picture 3"/>
          <p:cNvPicPr>
            <a:picLocks noChangeAspect="1" noChangeArrowheads="1"/>
          </p:cNvPicPr>
          <p:nvPr/>
        </p:nvPicPr>
        <p:blipFill>
          <a:blip r:embed="rId4" cstate="print"/>
          <a:srcRect/>
          <a:stretch>
            <a:fillRect/>
          </a:stretch>
        </p:blipFill>
        <p:spPr bwMode="auto">
          <a:xfrm>
            <a:off x="5724128" y="2859782"/>
            <a:ext cx="2723111" cy="2091665"/>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AIR DEFENSE FIGHTERS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Air Defense fighters flying either CAP mission, or a ground based alert, ready to scramble and intercept incoming fighters is a important part of any IADS.</a:t>
            </a:r>
          </a:p>
          <a:p>
            <a:endParaRPr lang="en-US" sz="1200" dirty="0" smtClean="0"/>
          </a:p>
          <a:p>
            <a:r>
              <a:rPr lang="en-US" sz="1200" dirty="0" smtClean="0"/>
              <a:t>Continuous CAP mission require a high availability of aircraft and is likely only possible for limited time or a very few areas. A more resource friendly way of supporting the IADS is to have intercept aircraft on ground alert. This way, the aircraft can be on alert and ready to scramble in case EWR or other parts of the IADS detect incoming aircraft.</a:t>
            </a:r>
          </a:p>
          <a:p>
            <a:endParaRPr lang="en-US" sz="1200" dirty="0" smtClean="0"/>
          </a:p>
          <a:p>
            <a:r>
              <a:rPr lang="en-US" sz="1200" dirty="0" smtClean="0"/>
              <a:t>Air Defense fighters can be controlled either from AWACS if a country have that, or they can be controlled by  Ground Controlled Intercept (GCI),  where a human controller, normally situated in the ADCC or SCC vectors the air defense fighters against incoming threat.</a:t>
            </a:r>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1" name="Picture 2"/>
          <p:cNvPicPr>
            <a:picLocks noChangeAspect="1" noChangeArrowheads="1"/>
          </p:cNvPicPr>
          <p:nvPr/>
        </p:nvPicPr>
        <p:blipFill>
          <a:blip r:embed="rId3" cstate="print"/>
          <a:srcRect/>
          <a:stretch>
            <a:fillRect/>
          </a:stretch>
        </p:blipFill>
        <p:spPr bwMode="auto">
          <a:xfrm>
            <a:off x="4211960" y="1419622"/>
            <a:ext cx="4156826" cy="2160240"/>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IADS TACTICS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100" b="1" dirty="0" smtClean="0"/>
              <a:t>ARM defense </a:t>
            </a:r>
          </a:p>
          <a:p>
            <a:r>
              <a:rPr lang="en-US" sz="1100" dirty="0" smtClean="0"/>
              <a:t>SAM sites and EW radars will shut down their radars if they  assess that a  ARM (Anti Radiation Missile) is heading for them. For this to happen, the SAM site has to detect the ARM missile with its radar.</a:t>
            </a:r>
          </a:p>
          <a:p>
            <a:endParaRPr lang="en-US" sz="1100" dirty="0" smtClean="0"/>
          </a:p>
          <a:p>
            <a:r>
              <a:rPr lang="en-US" sz="1100" dirty="0" smtClean="0"/>
              <a:t>SAMs will not shut down for each ARM launched in the air, but they will calculate if a missile is going to land close enough to their position, and if so, they will turn silent and stop feeding information to the ARM missile.</a:t>
            </a:r>
          </a:p>
          <a:p>
            <a:endParaRPr lang="en-US" sz="1100" dirty="0" smtClean="0"/>
          </a:p>
          <a:p>
            <a:r>
              <a:rPr lang="en-US" sz="1100" b="1" dirty="0" smtClean="0"/>
              <a:t>Point defense</a:t>
            </a:r>
          </a:p>
          <a:p>
            <a:r>
              <a:rPr lang="en-US" sz="1100" dirty="0" smtClean="0"/>
              <a:t>If an ARM was launched on an emitter, other friendly radars that are close enough can detect the missile incoming and intercept it with their own weapons. For this are required more modern radars, that can pick up the radar cross section (RCS) of an ARM missiles. SA-10 and SA-15 are powerful enough to employ this tactic to shoot down ARMs. SA-10 systems are strategic systems and will not be used in a point defense role, while the SA-15 is often used in the point defense role.</a:t>
            </a:r>
          </a:p>
          <a:p>
            <a:endParaRPr lang="en-US" sz="1100" dirty="0" smtClean="0"/>
          </a:p>
          <a:p>
            <a:endParaRPr lang="en-US" sz="1100" dirty="0" smtClean="0"/>
          </a:p>
          <a:p>
            <a:endParaRPr lang="nb-NO" sz="11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a:xfrm>
            <a:off x="0" y="2355726"/>
            <a:ext cx="9144000" cy="283532"/>
          </a:xfrm>
        </p:spPr>
        <p:txBody>
          <a:bodyPr/>
          <a:lstStyle/>
          <a:p>
            <a:r>
              <a:rPr lang="en-US" sz="4800" dirty="0" smtClean="0"/>
              <a:t>PART 2: Notian IADS</a:t>
            </a:r>
            <a:endParaRPr lang="en-US" sz="4800" dirty="0"/>
          </a:p>
        </p:txBody>
      </p:sp>
      <p:pic>
        <p:nvPicPr>
          <p:cNvPr id="4" name="Picture 2" descr="C:\Users\faceb\Downloads\polotno (1).png"/>
          <p:cNvPicPr>
            <a:picLocks noChangeAspect="1" noChangeArrowheads="1"/>
          </p:cNvPicPr>
          <p:nvPr/>
        </p:nvPicPr>
        <p:blipFill>
          <a:blip r:embed="rId2" cstate="print"/>
          <a:srcRect/>
          <a:stretch>
            <a:fillRect/>
          </a:stretch>
        </p:blipFill>
        <p:spPr bwMode="auto">
          <a:xfrm>
            <a:off x="4571998" y="3255333"/>
            <a:ext cx="1544277" cy="1029518"/>
          </a:xfrm>
          <a:prstGeom prst="rect">
            <a:avLst/>
          </a:prstGeom>
          <a:noFill/>
          <a:ln>
            <a:solidFill>
              <a:schemeClr val="tx1"/>
            </a:solidFill>
          </a:ln>
          <a:effectLst>
            <a:outerShdw blurRad="50800" dist="38100" dir="2700000" algn="tl" rotWithShape="0">
              <a:prstClr val="black">
                <a:alpha val="40000"/>
              </a:prstClr>
            </a:outerShdw>
          </a:effectLst>
        </p:spPr>
      </p:pic>
      <p:pic>
        <p:nvPicPr>
          <p:cNvPr id="5" name="Picture 2" descr="D:\GIT PROJECTS\OPAT-Brief\Socialist Republic of Notia - SRN.png"/>
          <p:cNvPicPr>
            <a:picLocks noChangeAspect="1" noChangeArrowheads="1"/>
          </p:cNvPicPr>
          <p:nvPr/>
        </p:nvPicPr>
        <p:blipFill>
          <a:blip r:embed="rId3" cstate="print"/>
          <a:srcRect/>
          <a:stretch>
            <a:fillRect/>
          </a:stretch>
        </p:blipFill>
        <p:spPr bwMode="auto">
          <a:xfrm>
            <a:off x="2928926" y="3255333"/>
            <a:ext cx="1546392" cy="1030929"/>
          </a:xfrm>
          <a:prstGeom prst="rect">
            <a:avLst/>
          </a:prstGeom>
          <a:noFill/>
          <a:ln>
            <a:solidFill>
              <a:schemeClr val="tx1"/>
            </a:solidFill>
          </a:ln>
          <a:effectLst>
            <a:outerShdw blurRad="50800" dist="38100" dir="2700000" algn="tl"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NOTIAN IADS 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fontScale="92500" lnSpcReduction="20000"/>
          </a:bodyPr>
          <a:lstStyle/>
          <a:p>
            <a:r>
              <a:rPr lang="en-US" sz="1200" dirty="0" smtClean="0"/>
              <a:t>The </a:t>
            </a:r>
            <a:r>
              <a:rPr lang="en-US" sz="1200" dirty="0" err="1" smtClean="0"/>
              <a:t>Notian</a:t>
            </a:r>
            <a:r>
              <a:rPr lang="en-US" sz="1200" dirty="0" smtClean="0"/>
              <a:t> IADS is organized in two separate sectors: </a:t>
            </a:r>
            <a:r>
              <a:rPr lang="en-US" sz="1200" dirty="0" err="1" smtClean="0"/>
              <a:t>Notian</a:t>
            </a:r>
            <a:r>
              <a:rPr lang="en-US" sz="1200" dirty="0" smtClean="0"/>
              <a:t> Air Defense Force Sector North (SRN ADF S N), and </a:t>
            </a:r>
            <a:r>
              <a:rPr lang="en-US" sz="1200" dirty="0" err="1" smtClean="0"/>
              <a:t>Notian</a:t>
            </a:r>
            <a:r>
              <a:rPr lang="en-US" sz="1200" dirty="0" smtClean="0"/>
              <a:t> Air Defense Sector South (SRN ADF S S).</a:t>
            </a:r>
          </a:p>
          <a:p>
            <a:endParaRPr lang="en-US" sz="1200" dirty="0" smtClean="0"/>
          </a:p>
          <a:p>
            <a:r>
              <a:rPr lang="en-US" sz="1200" dirty="0" smtClean="0"/>
              <a:t>The </a:t>
            </a:r>
            <a:r>
              <a:rPr lang="en-US" sz="1200" dirty="0" err="1" smtClean="0"/>
              <a:t>Notian</a:t>
            </a:r>
            <a:r>
              <a:rPr lang="en-US" sz="1200" dirty="0" smtClean="0"/>
              <a:t> IADS is split into three elements: </a:t>
            </a:r>
          </a:p>
          <a:p>
            <a:r>
              <a:rPr lang="en-US" sz="1200" dirty="0" smtClean="0"/>
              <a:t>First, Interceptor aircraft on QRA duty protect the entire </a:t>
            </a:r>
            <a:r>
              <a:rPr lang="en-US" sz="1200" dirty="0" err="1" smtClean="0"/>
              <a:t>Notian</a:t>
            </a:r>
            <a:r>
              <a:rPr lang="en-US" sz="1200" dirty="0" smtClean="0"/>
              <a:t> airspace.</a:t>
            </a:r>
          </a:p>
          <a:p>
            <a:endParaRPr lang="en-US" sz="1200" dirty="0" smtClean="0"/>
          </a:p>
          <a:p>
            <a:r>
              <a:rPr lang="en-US" sz="1200" dirty="0" smtClean="0"/>
              <a:t>Second, large static SAMs such as SA-5, SA-10 and SA-2 is used to protect airfields and strategic locations.</a:t>
            </a:r>
          </a:p>
          <a:p>
            <a:endParaRPr lang="en-US" sz="1200" dirty="0" smtClean="0"/>
          </a:p>
          <a:p>
            <a:r>
              <a:rPr lang="en-US" sz="1200" dirty="0" smtClean="0"/>
              <a:t>The third element is mobile SAMs such as SA-6 and SA-11  which is used to fill gaps in the coverage. These systems are mobile to avoid being targeted by long range precision guided munitions. </a:t>
            </a:r>
          </a:p>
          <a:p>
            <a:r>
              <a:rPr lang="en-US" sz="1200" dirty="0" smtClean="0"/>
              <a:t> </a:t>
            </a:r>
          </a:p>
          <a:p>
            <a:endParaRPr lang="en-US" sz="1200" dirty="0" smtClean="0"/>
          </a:p>
          <a:p>
            <a:r>
              <a:rPr lang="en-US" sz="1200" dirty="0" smtClean="0"/>
              <a:t>The air force operated GCI (Ground Controlled Intercept) system forms the top tier of the IADS, supporting fighters with GCI vectors, but also </a:t>
            </a:r>
            <a:r>
              <a:rPr lang="en-US" sz="1200" dirty="0" err="1" smtClean="0"/>
              <a:t>datalinking</a:t>
            </a:r>
            <a:r>
              <a:rPr lang="en-US" sz="1200" dirty="0" smtClean="0"/>
              <a:t> early warning information down to individual SAMs . GCI conducts control of interceptors from the sector command center. The interceptor aircraft can come from other sectors, as they will be scrambled from the Air Defense Command Center.</a:t>
            </a:r>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1026" name="Picture 2"/>
          <p:cNvPicPr>
            <a:picLocks noChangeAspect="1" noChangeArrowheads="1"/>
          </p:cNvPicPr>
          <p:nvPr/>
        </p:nvPicPr>
        <p:blipFill>
          <a:blip r:embed="rId3" cstate="print"/>
          <a:srcRect/>
          <a:stretch>
            <a:fillRect/>
          </a:stretch>
        </p:blipFill>
        <p:spPr bwMode="auto">
          <a:xfrm>
            <a:off x="3856129" y="1000114"/>
            <a:ext cx="4859275" cy="3625544"/>
          </a:xfrm>
          <a:prstGeom prst="rect">
            <a:avLst/>
          </a:prstGeom>
          <a:noFill/>
          <a:ln>
            <a:solidFill>
              <a:schemeClr val="tx1"/>
            </a:solidFill>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NOTIAN ADF SECTOR NORTH</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lnSpcReduction="10000"/>
          </a:bodyPr>
          <a:lstStyle/>
          <a:p>
            <a:r>
              <a:rPr lang="en-US" sz="1200" dirty="0" smtClean="0"/>
              <a:t>Notian ADF Sector NORTH is the most defended sector in Notia as it protects the capitol of Murmansk.</a:t>
            </a:r>
          </a:p>
          <a:p>
            <a:endParaRPr lang="en-US" sz="1200" dirty="0" smtClean="0"/>
          </a:p>
          <a:p>
            <a:r>
              <a:rPr lang="en-US" sz="1200" dirty="0" smtClean="0"/>
              <a:t>In addition to the units listed on the right, Murmansk is also the location where the Air Defense Command Center (ADCC) (SRNTGT108) for the entire Notian IADS network is placed</a:t>
            </a:r>
          </a:p>
          <a:p>
            <a:endParaRPr lang="en-US" sz="1200" dirty="0" smtClean="0"/>
          </a:p>
          <a:p>
            <a:r>
              <a:rPr lang="en-US" sz="1200" dirty="0" smtClean="0"/>
              <a:t>Severomorsk  houses the Sector Command Center (SCC) for sector NORTH (SRNTGT109) (IVO SEVEROMORSK-1).</a:t>
            </a:r>
          </a:p>
          <a:p>
            <a:endParaRPr lang="en-US" sz="1200" dirty="0" smtClean="0"/>
          </a:p>
          <a:p>
            <a:r>
              <a:rPr lang="en-US" sz="1200" dirty="0" smtClean="0"/>
              <a:t>ADF Sector NORTH’s focus is to protect Murmansk and Severomorsk to keep the regime safe, as well as protect strategic important installations (airfields).</a:t>
            </a:r>
          </a:p>
          <a:p>
            <a:endParaRPr lang="en-US" sz="1200" dirty="0" smtClean="0"/>
          </a:p>
          <a:p>
            <a:r>
              <a:rPr lang="en-US" sz="1200" dirty="0" smtClean="0"/>
              <a:t>Additional SAM units from the Notian Army may  also contribute to the defense of Murmansk and Severomorsk, but they are not a part of the IADS, and will protect on a more ad-hoc basis based on their activity, availability and alert posture.</a:t>
            </a: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
        <p:nvSpPr>
          <p:cNvPr id="22" name="TekstSylinder 21"/>
          <p:cNvSpPr txBox="1"/>
          <p:nvPr/>
        </p:nvSpPr>
        <p:spPr>
          <a:xfrm>
            <a:off x="4000496" y="785800"/>
            <a:ext cx="2071702" cy="4071966"/>
          </a:xfrm>
          <a:prstGeom prst="rect">
            <a:avLst/>
          </a:prstGeom>
          <a:solidFill>
            <a:schemeClr val="accent1">
              <a:lumMod val="20000"/>
              <a:lumOff val="80000"/>
            </a:schemeClr>
          </a:solidFill>
          <a:ln>
            <a:solidFill>
              <a:schemeClr val="tx1"/>
            </a:solidFill>
          </a:ln>
        </p:spPr>
        <p:txBody>
          <a:bodyPr wrap="square" rtlCol="0">
            <a:normAutofit fontScale="85000" lnSpcReduction="20000"/>
          </a:bodyPr>
          <a:lstStyle/>
          <a:p>
            <a:r>
              <a:rPr lang="en-US" sz="1900" b="1" u="sng" dirty="0" smtClean="0"/>
              <a:t>Sector North units:</a:t>
            </a:r>
          </a:p>
          <a:p>
            <a:endParaRPr lang="en-US" sz="900" b="1" dirty="0" smtClean="0"/>
          </a:p>
          <a:p>
            <a:r>
              <a:rPr lang="en-US" sz="1200" b="1" dirty="0" smtClean="0"/>
              <a:t>800th SA–5 Regiment</a:t>
            </a:r>
          </a:p>
          <a:p>
            <a:r>
              <a:rPr lang="en-US" sz="1200" dirty="0" smtClean="0"/>
              <a:t>8000 EWR BN</a:t>
            </a:r>
          </a:p>
          <a:p>
            <a:r>
              <a:rPr lang="en-US" sz="1200" dirty="0" smtClean="0"/>
              <a:t>8001 SA-5BN</a:t>
            </a:r>
          </a:p>
          <a:p>
            <a:r>
              <a:rPr lang="en-US" sz="1200" dirty="0" smtClean="0"/>
              <a:t>8002 SA-3 BN</a:t>
            </a:r>
          </a:p>
          <a:p>
            <a:r>
              <a:rPr lang="en-US" sz="1200" dirty="0" smtClean="0"/>
              <a:t>8003 SA-3 BN</a:t>
            </a:r>
          </a:p>
          <a:p>
            <a:r>
              <a:rPr lang="en-US" sz="1200" dirty="0" smtClean="0"/>
              <a:t>8004 Air Defense Battery</a:t>
            </a:r>
          </a:p>
          <a:p>
            <a:endParaRPr lang="en-US" sz="2400" b="1" u="sng" dirty="0" smtClean="0"/>
          </a:p>
          <a:p>
            <a:r>
              <a:rPr lang="en-US" sz="1200" b="1" dirty="0" smtClean="0"/>
              <a:t>801</a:t>
            </a:r>
            <a:r>
              <a:rPr lang="en-US" sz="1200" b="1" baseline="30000" dirty="0" smtClean="0"/>
              <a:t>st</a:t>
            </a:r>
            <a:r>
              <a:rPr lang="en-US" sz="1200" b="1" dirty="0" smtClean="0"/>
              <a:t> SA–2 Regiment</a:t>
            </a:r>
          </a:p>
          <a:p>
            <a:r>
              <a:rPr lang="en-US" sz="1200" dirty="0" smtClean="0"/>
              <a:t>8010 EWR BN</a:t>
            </a:r>
          </a:p>
          <a:p>
            <a:r>
              <a:rPr lang="en-US" sz="1200" dirty="0" smtClean="0"/>
              <a:t>8011 SA-2 BN</a:t>
            </a:r>
          </a:p>
          <a:p>
            <a:r>
              <a:rPr lang="en-US" sz="1200" dirty="0" smtClean="0"/>
              <a:t>8012 SA-3 BN</a:t>
            </a:r>
          </a:p>
          <a:p>
            <a:r>
              <a:rPr lang="en-US" sz="1200" dirty="0" smtClean="0"/>
              <a:t>8013 SA-3 BN</a:t>
            </a:r>
          </a:p>
          <a:p>
            <a:r>
              <a:rPr lang="en-US" sz="1200" dirty="0" smtClean="0"/>
              <a:t>8014 Air Defense Battery</a:t>
            </a:r>
          </a:p>
          <a:p>
            <a:endParaRPr lang="en-US" sz="1200" dirty="0" smtClean="0"/>
          </a:p>
          <a:p>
            <a:r>
              <a:rPr lang="en-US" sz="1200" b="1" dirty="0" smtClean="0"/>
              <a:t>811</a:t>
            </a:r>
            <a:r>
              <a:rPr lang="en-US" sz="1200" b="1" baseline="30000" dirty="0" smtClean="0"/>
              <a:t>th</a:t>
            </a:r>
            <a:r>
              <a:rPr lang="en-US" sz="1200" b="1" dirty="0" smtClean="0"/>
              <a:t> SA–2 Regiment</a:t>
            </a:r>
          </a:p>
          <a:p>
            <a:r>
              <a:rPr lang="en-US" sz="1200" dirty="0" smtClean="0"/>
              <a:t>8110 EWR BN</a:t>
            </a:r>
          </a:p>
          <a:p>
            <a:r>
              <a:rPr lang="en-US" sz="1200" dirty="0" smtClean="0"/>
              <a:t>8111 SA-2 BN</a:t>
            </a:r>
          </a:p>
          <a:p>
            <a:r>
              <a:rPr lang="en-US" sz="1200" dirty="0" smtClean="0"/>
              <a:t>8112 SA-3 BN</a:t>
            </a:r>
          </a:p>
          <a:p>
            <a:r>
              <a:rPr lang="en-US" sz="1200" dirty="0" smtClean="0"/>
              <a:t>8113 SA-3 BN</a:t>
            </a:r>
          </a:p>
          <a:p>
            <a:r>
              <a:rPr lang="en-US" sz="1200" dirty="0" smtClean="0"/>
              <a:t>8114 Air Defense Batter</a:t>
            </a:r>
          </a:p>
          <a:p>
            <a:endParaRPr lang="en-US" sz="1200" b="1" dirty="0" smtClean="0"/>
          </a:p>
          <a:p>
            <a:r>
              <a:rPr lang="en-US" sz="1200" b="1" dirty="0" smtClean="0"/>
              <a:t>812</a:t>
            </a:r>
            <a:r>
              <a:rPr lang="en-US" sz="1200" b="1" baseline="30000" dirty="0" smtClean="0"/>
              <a:t>th</a:t>
            </a:r>
            <a:r>
              <a:rPr lang="en-US" sz="1200" b="1" dirty="0" smtClean="0"/>
              <a:t> SA–2 Regiment</a:t>
            </a:r>
          </a:p>
          <a:p>
            <a:r>
              <a:rPr lang="en-US" sz="1200" dirty="0" smtClean="0"/>
              <a:t>8120 EWR BN</a:t>
            </a:r>
          </a:p>
          <a:p>
            <a:r>
              <a:rPr lang="en-US" sz="1200" dirty="0" smtClean="0"/>
              <a:t>8121 SA-2 BN</a:t>
            </a:r>
          </a:p>
          <a:p>
            <a:r>
              <a:rPr lang="en-US" sz="1200" dirty="0" smtClean="0"/>
              <a:t>8122 SA-3 BN</a:t>
            </a:r>
          </a:p>
          <a:p>
            <a:r>
              <a:rPr lang="en-US" sz="1200" dirty="0" smtClean="0"/>
              <a:t>8123 SA-3 BN</a:t>
            </a:r>
          </a:p>
          <a:p>
            <a:r>
              <a:rPr lang="en-US" sz="1200" dirty="0" smtClean="0"/>
              <a:t>8124 Air Defense Battery</a:t>
            </a: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3" name="TekstSylinder 22"/>
          <p:cNvSpPr txBox="1"/>
          <p:nvPr/>
        </p:nvSpPr>
        <p:spPr>
          <a:xfrm>
            <a:off x="6215074" y="785800"/>
            <a:ext cx="2286016"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600" b="1" u="sng" dirty="0" smtClean="0"/>
              <a:t>Sector North units:</a:t>
            </a:r>
          </a:p>
          <a:p>
            <a:endParaRPr lang="en-US" sz="1050" dirty="0" smtClean="0"/>
          </a:p>
          <a:p>
            <a:r>
              <a:rPr lang="en-US" sz="1050" b="1" dirty="0" smtClean="0"/>
              <a:t>821</a:t>
            </a:r>
            <a:r>
              <a:rPr lang="en-US" sz="1050" b="1" baseline="30000" dirty="0" smtClean="0"/>
              <a:t>st</a:t>
            </a:r>
            <a:r>
              <a:rPr lang="en-US" sz="1050" b="1" dirty="0" smtClean="0"/>
              <a:t> SA-6 Regiment</a:t>
            </a:r>
          </a:p>
          <a:p>
            <a:r>
              <a:rPr lang="en-US" sz="1050" dirty="0" smtClean="0"/>
              <a:t>8210 EWR BN</a:t>
            </a:r>
          </a:p>
          <a:p>
            <a:r>
              <a:rPr lang="en-US" sz="1050" dirty="0" smtClean="0"/>
              <a:t>8211 SA-6 BN</a:t>
            </a:r>
          </a:p>
          <a:p>
            <a:r>
              <a:rPr lang="en-US" sz="1050" dirty="0" smtClean="0"/>
              <a:t>8212 SA-6 BN</a:t>
            </a:r>
          </a:p>
          <a:p>
            <a:r>
              <a:rPr lang="en-US" sz="1050" dirty="0" smtClean="0"/>
              <a:t>8213 Air Defense Battery</a:t>
            </a:r>
          </a:p>
          <a:p>
            <a:endParaRPr lang="en-US" sz="1050" dirty="0" smtClean="0"/>
          </a:p>
          <a:p>
            <a:r>
              <a:rPr lang="en-US" sz="1050" b="1" dirty="0" smtClean="0"/>
              <a:t>8220</a:t>
            </a:r>
            <a:r>
              <a:rPr lang="en-US" sz="1050" b="1" baseline="30000" dirty="0" smtClean="0"/>
              <a:t>nd</a:t>
            </a:r>
            <a:r>
              <a:rPr lang="en-US" sz="1050" b="1" dirty="0" smtClean="0"/>
              <a:t> SA-11 Battalion</a:t>
            </a:r>
          </a:p>
          <a:p>
            <a:r>
              <a:rPr lang="en-US" sz="1050" dirty="0" smtClean="0"/>
              <a:t>8220 SA-11 Battery</a:t>
            </a:r>
          </a:p>
          <a:p>
            <a:r>
              <a:rPr lang="en-US" sz="1050" dirty="0" smtClean="0"/>
              <a:t>8221 SA-11 Battery</a:t>
            </a:r>
          </a:p>
          <a:p>
            <a:endParaRPr lang="en-US" sz="1050" dirty="0" smtClean="0"/>
          </a:p>
          <a:p>
            <a:r>
              <a:rPr lang="en-US" sz="1050" b="1" dirty="0" smtClean="0"/>
              <a:t>829</a:t>
            </a:r>
            <a:r>
              <a:rPr lang="en-US" sz="1050" b="1" baseline="30000" dirty="0" smtClean="0"/>
              <a:t>th</a:t>
            </a:r>
            <a:r>
              <a:rPr lang="en-US" sz="1050" b="1" dirty="0" smtClean="0"/>
              <a:t> SA-10 Regiment</a:t>
            </a:r>
          </a:p>
          <a:p>
            <a:r>
              <a:rPr lang="en-US" sz="1050" dirty="0" smtClean="0"/>
              <a:t>8290 EWR BN</a:t>
            </a:r>
          </a:p>
          <a:p>
            <a:r>
              <a:rPr lang="en-US" sz="1050" dirty="0" smtClean="0"/>
              <a:t>8291 SA-10 BN</a:t>
            </a:r>
          </a:p>
          <a:p>
            <a:r>
              <a:rPr lang="en-US" sz="1050" dirty="0" smtClean="0"/>
              <a:t>8292 SA-11 BN</a:t>
            </a:r>
          </a:p>
          <a:p>
            <a:r>
              <a:rPr lang="en-US" sz="1050" dirty="0" smtClean="0"/>
              <a:t>8293 Air Defense Battery</a:t>
            </a:r>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NOTIAN ADF SECTOR SOUTH</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The Sector Command Center (SCC) for Region SOUTH (SRNTGT110) is located IVO OLENYA Airbase.</a:t>
            </a:r>
          </a:p>
          <a:p>
            <a:endParaRPr lang="en-US" sz="1200" dirty="0" smtClean="0"/>
          </a:p>
          <a:p>
            <a:r>
              <a:rPr lang="en-US" sz="1200" dirty="0" smtClean="0"/>
              <a:t>ADF Sector SOUTH’s focus is to be the first line of defense for attacks coming from the West. In addition focus is to protect strategic important installations especially key airfields.</a:t>
            </a:r>
          </a:p>
          <a:p>
            <a:endParaRPr lang="en-US" sz="1200" dirty="0" smtClean="0"/>
          </a:p>
          <a:p>
            <a:r>
              <a:rPr lang="en-US" sz="1200" dirty="0" smtClean="0"/>
              <a:t>Additional SAM units from the Notian Army may also contribute to the air defense in sector, but they are not a part of the IADS, and will protect on a more ad-hoc basis based on their activity, availability and alert posture.</a:t>
            </a: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
        <p:nvSpPr>
          <p:cNvPr id="22" name="TekstSylinder 21"/>
          <p:cNvSpPr txBox="1"/>
          <p:nvPr/>
        </p:nvSpPr>
        <p:spPr>
          <a:xfrm>
            <a:off x="5508104" y="843558"/>
            <a:ext cx="3214678" cy="4071966"/>
          </a:xfrm>
          <a:prstGeom prst="rect">
            <a:avLst/>
          </a:prstGeom>
          <a:solidFill>
            <a:schemeClr val="accent1">
              <a:lumMod val="20000"/>
              <a:lumOff val="80000"/>
            </a:schemeClr>
          </a:solidFill>
          <a:ln>
            <a:solidFill>
              <a:schemeClr val="tx1"/>
            </a:solidFill>
          </a:ln>
        </p:spPr>
        <p:txBody>
          <a:bodyPr wrap="square" rtlCol="0">
            <a:normAutofit fontScale="92500" lnSpcReduction="10000"/>
          </a:bodyPr>
          <a:lstStyle/>
          <a:p>
            <a:r>
              <a:rPr lang="en-US" sz="1700" b="1" u="sng" dirty="0" smtClean="0"/>
              <a:t>Sector South units:</a:t>
            </a:r>
          </a:p>
          <a:p>
            <a:endParaRPr lang="en-US" sz="1700" b="1" u="sng" dirty="0" smtClean="0"/>
          </a:p>
          <a:p>
            <a:r>
              <a:rPr lang="en-US" sz="1200" b="1" dirty="0" smtClean="0"/>
              <a:t>831</a:t>
            </a:r>
            <a:r>
              <a:rPr lang="en-US" sz="1200" b="1" baseline="30000" dirty="0" smtClean="0"/>
              <a:t>st</a:t>
            </a:r>
            <a:r>
              <a:rPr lang="en-US" sz="1200" b="1" dirty="0" smtClean="0"/>
              <a:t> SA–2 Regiment</a:t>
            </a:r>
          </a:p>
          <a:p>
            <a:r>
              <a:rPr lang="en-US" sz="1200" dirty="0" smtClean="0"/>
              <a:t>8310 EWR BN</a:t>
            </a:r>
          </a:p>
          <a:p>
            <a:r>
              <a:rPr lang="en-US" sz="1200" dirty="0" smtClean="0"/>
              <a:t>8311 SA-2 BN</a:t>
            </a:r>
          </a:p>
          <a:p>
            <a:r>
              <a:rPr lang="en-US" sz="1200" dirty="0" smtClean="0"/>
              <a:t>8312 SA-3 BN</a:t>
            </a:r>
          </a:p>
          <a:p>
            <a:r>
              <a:rPr lang="en-US" sz="1200" dirty="0" smtClean="0"/>
              <a:t>8313 SA-3 BN</a:t>
            </a:r>
          </a:p>
          <a:p>
            <a:r>
              <a:rPr lang="en-US" sz="1200" dirty="0" smtClean="0"/>
              <a:t>8314A Air Defense Battery</a:t>
            </a:r>
          </a:p>
          <a:p>
            <a:endParaRPr lang="en-US" sz="1200" dirty="0" smtClean="0"/>
          </a:p>
          <a:p>
            <a:r>
              <a:rPr lang="en-US" sz="1200" b="1" dirty="0" smtClean="0"/>
              <a:t>841</a:t>
            </a:r>
            <a:r>
              <a:rPr lang="en-US" sz="1200" b="1" baseline="30000" dirty="0" smtClean="0"/>
              <a:t>th</a:t>
            </a:r>
            <a:r>
              <a:rPr lang="en-US" sz="1200" b="1" dirty="0" smtClean="0"/>
              <a:t> SA–2 Regiment</a:t>
            </a:r>
          </a:p>
          <a:p>
            <a:r>
              <a:rPr lang="en-US" sz="1200" dirty="0" smtClean="0"/>
              <a:t>8410 EWR BN</a:t>
            </a:r>
          </a:p>
          <a:p>
            <a:r>
              <a:rPr lang="en-US" sz="1200" dirty="0" smtClean="0"/>
              <a:t>8411 SA-2 BN</a:t>
            </a:r>
          </a:p>
          <a:p>
            <a:r>
              <a:rPr lang="en-US" sz="1200" dirty="0" smtClean="0"/>
              <a:t>8412 SA-3 BN</a:t>
            </a:r>
          </a:p>
          <a:p>
            <a:r>
              <a:rPr lang="en-US" sz="1200" dirty="0" smtClean="0"/>
              <a:t>8413 SA-3 BN</a:t>
            </a:r>
          </a:p>
          <a:p>
            <a:r>
              <a:rPr lang="en-US" sz="1200" dirty="0" smtClean="0"/>
              <a:t>8414A Air Defense Battery</a:t>
            </a:r>
          </a:p>
          <a:p>
            <a:endParaRPr lang="en-US" sz="1200" dirty="0" smtClean="0"/>
          </a:p>
          <a:p>
            <a:r>
              <a:rPr lang="en-US" sz="1200" b="1" dirty="0" smtClean="0"/>
              <a:t>851</a:t>
            </a:r>
            <a:r>
              <a:rPr lang="en-US" sz="1200" b="1" baseline="30000" dirty="0" smtClean="0"/>
              <a:t>st</a:t>
            </a:r>
            <a:r>
              <a:rPr lang="en-US" sz="1200" b="1" dirty="0" smtClean="0"/>
              <a:t> SA-6 Regiment</a:t>
            </a:r>
          </a:p>
          <a:p>
            <a:r>
              <a:rPr lang="en-US" sz="1200" dirty="0" smtClean="0"/>
              <a:t>8510 EWR BN</a:t>
            </a:r>
          </a:p>
          <a:p>
            <a:r>
              <a:rPr lang="en-US" sz="1200" dirty="0" smtClean="0"/>
              <a:t>8511 SA-6 BN</a:t>
            </a:r>
          </a:p>
          <a:p>
            <a:r>
              <a:rPr lang="en-US" sz="1200" dirty="0" smtClean="0"/>
              <a:t>8512 SA-6 BN</a:t>
            </a:r>
          </a:p>
          <a:p>
            <a:r>
              <a:rPr lang="en-US" sz="1200" dirty="0" smtClean="0"/>
              <a:t>8513A Air Defense Battery</a:t>
            </a:r>
          </a:p>
          <a:p>
            <a:endParaRPr lang="en-US" sz="1200" dirty="0" smtClean="0"/>
          </a:p>
          <a:p>
            <a:r>
              <a:rPr lang="en-US" sz="1200" b="1" dirty="0" smtClean="0"/>
              <a:t>8520</a:t>
            </a:r>
            <a:r>
              <a:rPr lang="en-US" sz="1200" b="1" baseline="30000" dirty="0" smtClean="0"/>
              <a:t>nd</a:t>
            </a:r>
            <a:r>
              <a:rPr lang="en-US" sz="1200" b="1" dirty="0" smtClean="0"/>
              <a:t> SA-11 Battalion</a:t>
            </a:r>
          </a:p>
          <a:p>
            <a:r>
              <a:rPr lang="en-US" sz="1200" dirty="0" smtClean="0"/>
              <a:t>8520A SA-11 Battery</a:t>
            </a:r>
          </a:p>
          <a:p>
            <a:r>
              <a:rPr lang="en-US" sz="1200" dirty="0" smtClean="0"/>
              <a:t>8521A SA-11 Battery</a:t>
            </a:r>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Known </a:t>
            </a:r>
            <a:r>
              <a:rPr lang="en-US" dirty="0" err="1" smtClean="0"/>
              <a:t>Notian</a:t>
            </a:r>
            <a:r>
              <a:rPr lang="en-US" dirty="0" smtClean="0"/>
              <a:t> static SAMs</a:t>
            </a:r>
            <a:endParaRPr lang="en-US" dirty="0"/>
          </a:p>
        </p:txBody>
      </p:sp>
      <p:sp>
        <p:nvSpPr>
          <p:cNvPr id="3" name="TekstSylinder 2"/>
          <p:cNvSpPr txBox="1"/>
          <p:nvPr/>
        </p:nvSpPr>
        <p:spPr>
          <a:xfrm>
            <a:off x="142844" y="785800"/>
            <a:ext cx="3853092" cy="4071966"/>
          </a:xfrm>
          <a:prstGeom prst="rect">
            <a:avLst/>
          </a:prstGeom>
          <a:solidFill>
            <a:schemeClr val="accent1">
              <a:lumMod val="20000"/>
              <a:lumOff val="80000"/>
            </a:schemeClr>
          </a:solidFill>
          <a:ln>
            <a:solidFill>
              <a:schemeClr val="tx1"/>
            </a:solidFill>
          </a:ln>
        </p:spPr>
        <p:txBody>
          <a:bodyPr wrap="square" rtlCol="0">
            <a:normAutofit fontScale="92500" lnSpcReduction="10000"/>
          </a:bodyPr>
          <a:lstStyle/>
          <a:p>
            <a:r>
              <a:rPr lang="en-US" sz="1200" b="1" dirty="0" smtClean="0"/>
              <a:t>Air Defense Force Sector North</a:t>
            </a:r>
          </a:p>
          <a:p>
            <a:r>
              <a:rPr lang="en-US" sz="1200" dirty="0" smtClean="0"/>
              <a:t>SA-2 BN North</a:t>
            </a:r>
          </a:p>
          <a:p>
            <a:r>
              <a:rPr lang="pt-BR" sz="1200" dirty="0" smtClean="0"/>
              <a:t>N 69 45.500 E 032 35.500</a:t>
            </a:r>
          </a:p>
          <a:p>
            <a:endParaRPr lang="en-US" sz="1200" dirty="0" smtClean="0"/>
          </a:p>
          <a:p>
            <a:r>
              <a:rPr lang="en-US" sz="1200" dirty="0" smtClean="0"/>
              <a:t>SA-2 BN South (</a:t>
            </a:r>
            <a:r>
              <a:rPr lang="en-US" sz="1200" dirty="0" err="1" smtClean="0"/>
              <a:t>ivo</a:t>
            </a:r>
            <a:r>
              <a:rPr lang="en-US" sz="1200" dirty="0" smtClean="0"/>
              <a:t> Murmansk International)</a:t>
            </a:r>
          </a:p>
          <a:p>
            <a:r>
              <a:rPr lang="pt-BR" sz="1200" dirty="0" smtClean="0"/>
              <a:t>N 68 50.000 E 032 45.000</a:t>
            </a:r>
          </a:p>
          <a:p>
            <a:endParaRPr lang="en-US" sz="1200" dirty="0" smtClean="0"/>
          </a:p>
          <a:p>
            <a:r>
              <a:rPr lang="en-US" sz="1200" dirty="0" smtClean="0"/>
              <a:t>SA-2 BN East (</a:t>
            </a:r>
            <a:r>
              <a:rPr lang="en-US" sz="1200" dirty="0" err="1" smtClean="0"/>
              <a:t>ivo</a:t>
            </a:r>
            <a:r>
              <a:rPr lang="en-US" sz="1200" dirty="0" smtClean="0"/>
              <a:t> </a:t>
            </a:r>
            <a:r>
              <a:rPr lang="en-US" sz="1200" dirty="0" err="1" smtClean="0"/>
              <a:t>Ostrovnoy</a:t>
            </a:r>
            <a:r>
              <a:rPr lang="en-US" sz="1200" dirty="0" smtClean="0"/>
              <a:t>)</a:t>
            </a:r>
          </a:p>
          <a:p>
            <a:r>
              <a:rPr lang="pt-BR" sz="1200" dirty="0" smtClean="0"/>
              <a:t>N 67 59.500 E 039 31.500</a:t>
            </a:r>
          </a:p>
          <a:p>
            <a:endParaRPr lang="en-US" sz="1200" dirty="0" smtClean="0"/>
          </a:p>
          <a:p>
            <a:r>
              <a:rPr lang="en-US" sz="1200" dirty="0" smtClean="0"/>
              <a:t>SA-10 BN (between Severomorsk-1 and Severomorsk-3)</a:t>
            </a:r>
          </a:p>
          <a:p>
            <a:r>
              <a:rPr lang="pt-BR" sz="1200" dirty="0" smtClean="0"/>
              <a:t>N 68 56.500 E 033 32.000</a:t>
            </a:r>
          </a:p>
          <a:p>
            <a:endParaRPr lang="en-US" sz="1200" dirty="0" smtClean="0"/>
          </a:p>
          <a:p>
            <a:r>
              <a:rPr lang="en-US" sz="1200" dirty="0" smtClean="0"/>
              <a:t>SA-5 BN (North of Kola Bay)</a:t>
            </a:r>
          </a:p>
          <a:p>
            <a:r>
              <a:rPr lang="pt-BR" sz="1200" dirty="0" smtClean="0"/>
              <a:t>N 69 21.500 E 034 01.000</a:t>
            </a:r>
          </a:p>
          <a:p>
            <a:endParaRPr lang="en-US" sz="1200" b="1" dirty="0" smtClean="0"/>
          </a:p>
          <a:p>
            <a:r>
              <a:rPr lang="en-US" sz="1200" b="1" dirty="0" smtClean="0"/>
              <a:t>Air Defense Force Sector South</a:t>
            </a:r>
            <a:endParaRPr lang="en-US" sz="1200" dirty="0" smtClean="0"/>
          </a:p>
          <a:p>
            <a:r>
              <a:rPr lang="en-US" sz="1200" dirty="0" smtClean="0"/>
              <a:t>SA-2BN North (</a:t>
            </a:r>
            <a:r>
              <a:rPr lang="en-US" sz="1200" dirty="0" err="1" smtClean="0"/>
              <a:t>ivo</a:t>
            </a:r>
            <a:r>
              <a:rPr lang="en-US" sz="1200" dirty="0" smtClean="0"/>
              <a:t> </a:t>
            </a:r>
            <a:r>
              <a:rPr lang="en-US" sz="1200" dirty="0" err="1" smtClean="0"/>
              <a:t>Olenya</a:t>
            </a:r>
            <a:r>
              <a:rPr lang="en-US" sz="1200" dirty="0" smtClean="0"/>
              <a:t>)</a:t>
            </a:r>
          </a:p>
          <a:p>
            <a:r>
              <a:rPr lang="pt-BR" sz="1200" dirty="0" smtClean="0"/>
              <a:t>N 68 06.500 E 033 36.500</a:t>
            </a:r>
          </a:p>
          <a:p>
            <a:endParaRPr lang="en-US" sz="1200" dirty="0" smtClean="0"/>
          </a:p>
          <a:p>
            <a:r>
              <a:rPr lang="en-US" sz="1200" dirty="0" smtClean="0"/>
              <a:t>SA-2 BN South (</a:t>
            </a:r>
            <a:r>
              <a:rPr lang="en-US" sz="1200" dirty="0" err="1" smtClean="0"/>
              <a:t>ivo</a:t>
            </a:r>
            <a:r>
              <a:rPr lang="en-US" sz="1200" dirty="0" smtClean="0"/>
              <a:t> Apatity)</a:t>
            </a:r>
          </a:p>
          <a:p>
            <a:r>
              <a:rPr lang="pt-BR" sz="1200" dirty="0" smtClean="0"/>
              <a:t>N 67 35.000 E 033 21.500</a:t>
            </a:r>
            <a:endParaRPr lang="en-US" sz="1200" dirty="0" smtClean="0"/>
          </a:p>
          <a:p>
            <a:endParaRPr lang="en-US" sz="1200" b="1" dirty="0" smtClean="0"/>
          </a:p>
          <a:p>
            <a:r>
              <a:rPr lang="en-US" sz="1200" b="1" dirty="0" smtClean="0"/>
              <a:t>NOTE: </a:t>
            </a:r>
            <a:r>
              <a:rPr lang="en-US" sz="1200" dirty="0" smtClean="0"/>
              <a:t>All coordinates TLE CAT 5 coordinates and can not be used for targeting.</a:t>
            </a:r>
          </a:p>
          <a:p>
            <a:endParaRPr lang="nb-NO" sz="1200" dirty="0" smtClean="0">
              <a:latin typeface="Arial" pitchFamily="34" charset="0"/>
              <a:cs typeface="Arial" pitchFamily="34" charset="0"/>
            </a:endParaRPr>
          </a:p>
        </p:txBody>
      </p:sp>
      <p:pic>
        <p:nvPicPr>
          <p:cNvPr id="1026" name="Picture 2"/>
          <p:cNvPicPr>
            <a:picLocks noChangeAspect="1" noChangeArrowheads="1"/>
          </p:cNvPicPr>
          <p:nvPr/>
        </p:nvPicPr>
        <p:blipFill>
          <a:blip r:embed="rId2" cstate="print"/>
          <a:srcRect/>
          <a:stretch>
            <a:fillRect/>
          </a:stretch>
        </p:blipFill>
        <p:spPr bwMode="auto">
          <a:xfrm>
            <a:off x="4071934" y="793892"/>
            <a:ext cx="4966428" cy="4045472"/>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INTELLIGENCE GAPS</a:t>
            </a:r>
            <a:endParaRPr lang="en-US" dirty="0"/>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INSERT MAP HERE</a:t>
            </a:r>
            <a:endParaRPr lang="nb-NO" dirty="0"/>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a:buFontTx/>
              <a:buChar char="-"/>
            </a:pPr>
            <a:r>
              <a:rPr lang="nb-NO" sz="1200" dirty="0" err="1" smtClean="0"/>
              <a:t>Provide</a:t>
            </a:r>
            <a:r>
              <a:rPr lang="nb-NO" sz="1200" dirty="0" smtClean="0"/>
              <a:t> a list </a:t>
            </a:r>
            <a:r>
              <a:rPr lang="nb-NO" sz="1200" dirty="0" err="1" smtClean="0"/>
              <a:t>of</a:t>
            </a:r>
            <a:r>
              <a:rPr lang="nb-NO" sz="1200" dirty="0" smtClean="0"/>
              <a:t> </a:t>
            </a:r>
            <a:r>
              <a:rPr lang="nb-NO" sz="1200" dirty="0" err="1" smtClean="0"/>
              <a:t>questions</a:t>
            </a:r>
            <a:r>
              <a:rPr lang="nb-NO" sz="1200" dirty="0" smtClean="0"/>
              <a:t> or gaps in </a:t>
            </a:r>
            <a:r>
              <a:rPr lang="nb-NO" sz="1200" dirty="0" err="1" smtClean="0"/>
              <a:t>intelligence</a:t>
            </a:r>
            <a:r>
              <a:rPr lang="nb-NO" sz="1200" dirty="0" smtClean="0"/>
              <a:t>, </a:t>
            </a:r>
            <a:r>
              <a:rPr lang="nb-NO" sz="1200" dirty="0" err="1" smtClean="0"/>
              <a:t>where</a:t>
            </a:r>
            <a:r>
              <a:rPr lang="nb-NO" sz="1200" dirty="0" smtClean="0"/>
              <a:t> </a:t>
            </a:r>
            <a:r>
              <a:rPr lang="nb-NO" sz="1200" dirty="0" err="1" smtClean="0"/>
              <a:t>taskings</a:t>
            </a:r>
            <a:r>
              <a:rPr lang="nb-NO" sz="1200" dirty="0" smtClean="0"/>
              <a:t> </a:t>
            </a:r>
            <a:r>
              <a:rPr lang="nb-NO" sz="1200" dirty="0" err="1" smtClean="0"/>
              <a:t>can</a:t>
            </a:r>
            <a:r>
              <a:rPr lang="nb-NO" sz="1200" dirty="0" smtClean="0"/>
              <a:t> be </a:t>
            </a:r>
            <a:r>
              <a:rPr lang="nb-NO" sz="1200" dirty="0" err="1" smtClean="0"/>
              <a:t>generated</a:t>
            </a:r>
            <a:r>
              <a:rPr lang="nb-NO" sz="1200" dirty="0" smtClean="0"/>
              <a:t> to </a:t>
            </a:r>
            <a:r>
              <a:rPr lang="nb-NO" sz="1200" dirty="0" err="1" smtClean="0"/>
              <a:t>collect</a:t>
            </a:r>
            <a:r>
              <a:rPr lang="nb-NO" sz="1200" dirty="0" smtClean="0"/>
              <a:t> </a:t>
            </a:r>
            <a:r>
              <a:rPr lang="nb-NO" sz="1200" dirty="0" err="1" smtClean="0"/>
              <a:t>information</a:t>
            </a:r>
            <a:endParaRPr lang="nb-NO" sz="1200"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Rektangel 18"/>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smtClean="0"/>
              <a:t>INTRODUCTION</a:t>
            </a:r>
            <a:endParaRPr lang="en-US"/>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A</a:t>
            </a:r>
            <a:endParaRPr lang="en-US" sz="120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A</a:t>
            </a:r>
            <a:endParaRPr lang="en-US" sz="120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B</a:t>
            </a:r>
            <a:endParaRPr lang="en-US" sz="120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B</a:t>
            </a:r>
            <a:endParaRPr lang="en-US" sz="120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C</a:t>
            </a:r>
            <a:endParaRPr lang="en-US" sz="120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C</a:t>
            </a:r>
            <a:endParaRPr lang="en-US" sz="120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D</a:t>
            </a:r>
            <a:endParaRPr lang="en-US" sz="120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D</a:t>
            </a:r>
            <a:endParaRPr lang="en-US" sz="120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E</a:t>
            </a:r>
            <a:endParaRPr lang="en-US" sz="120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E</a:t>
            </a:r>
            <a:endParaRPr lang="en-US" sz="120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F</a:t>
            </a:r>
            <a:endParaRPr lang="en-US" sz="120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smtClean="0"/>
              <a:t>F</a:t>
            </a:r>
            <a:endParaRPr lang="en-US" sz="1200"/>
          </a:p>
        </p:txBody>
      </p:sp>
      <p:sp>
        <p:nvSpPr>
          <p:cNvPr id="19" name="TekstSylinder 18"/>
          <p:cNvSpPr txBox="1"/>
          <p:nvPr/>
        </p:nvSpPr>
        <p:spPr>
          <a:xfrm>
            <a:off x="142844" y="1000114"/>
            <a:ext cx="4071966" cy="1661993"/>
          </a:xfrm>
          <a:prstGeom prst="rect">
            <a:avLst/>
          </a:prstGeom>
          <a:noFill/>
        </p:spPr>
        <p:txBody>
          <a:bodyPr wrap="square" rtlCol="0">
            <a:spAutoFit/>
          </a:bodyPr>
          <a:lstStyle/>
          <a:p>
            <a:r>
              <a:rPr lang="en-US" sz="1400" b="1" u="sng" dirty="0" smtClean="0">
                <a:latin typeface="Arial" pitchFamily="34" charset="0"/>
                <a:cs typeface="Arial" pitchFamily="34" charset="0"/>
              </a:rPr>
              <a:t>Aim:</a:t>
            </a:r>
          </a:p>
          <a:p>
            <a:r>
              <a:rPr lang="en-US" sz="1200" dirty="0" smtClean="0">
                <a:latin typeface="Arial" pitchFamily="34" charset="0"/>
                <a:cs typeface="Arial" pitchFamily="34" charset="0"/>
              </a:rPr>
              <a:t>First part of the report contains general information about IADS, while the second part of this report intends to present information on the Notian IADS, how it functions and critical target components.</a:t>
            </a:r>
          </a:p>
          <a:p>
            <a:endParaRPr lang="en-US" sz="1400" dirty="0" smtClean="0">
              <a:latin typeface="Arial" pitchFamily="34" charset="0"/>
              <a:cs typeface="Arial" pitchFamily="34" charset="0"/>
            </a:endParaRPr>
          </a:p>
          <a:p>
            <a:r>
              <a:rPr lang="en-US" sz="1400" b="1" u="sng" dirty="0" smtClean="0">
                <a:latin typeface="Arial" pitchFamily="34" charset="0"/>
                <a:cs typeface="Arial" pitchFamily="34" charset="0"/>
              </a:rPr>
              <a:t>Reference: </a:t>
            </a:r>
          </a:p>
          <a:p>
            <a:r>
              <a:rPr lang="en-US" sz="1200" dirty="0" smtClean="0">
                <a:latin typeface="Arial" pitchFamily="34" charset="0"/>
                <a:cs typeface="Arial" pitchFamily="34" charset="0"/>
                <a:hlinkClick r:id="rId2"/>
              </a:rPr>
              <a:t>INTREP VIS B-001 Generic Ground Force Structure v1.0</a:t>
            </a:r>
            <a:endParaRPr lang="en-US" sz="1200" dirty="0">
              <a:latin typeface="Arial" pitchFamily="34" charset="0"/>
              <a:cs typeface="Arial" pitchFamily="34" charset="0"/>
            </a:endParaRPr>
          </a:p>
        </p:txBody>
      </p:sp>
      <p:sp>
        <p:nvSpPr>
          <p:cNvPr id="20" name="TekstSylinder 19"/>
          <p:cNvSpPr txBox="1"/>
          <p:nvPr/>
        </p:nvSpPr>
        <p:spPr>
          <a:xfrm>
            <a:off x="4500562" y="1142990"/>
            <a:ext cx="4463926" cy="4001095"/>
          </a:xfrm>
          <a:prstGeom prst="rect">
            <a:avLst/>
          </a:prstGeom>
          <a:noFill/>
        </p:spPr>
        <p:txBody>
          <a:bodyPr wrap="square" rtlCol="0">
            <a:spAutoFit/>
          </a:bodyPr>
          <a:lstStyle/>
          <a:p>
            <a:r>
              <a:rPr lang="en-US" sz="1400" b="1" u="sng" dirty="0" smtClean="0">
                <a:latin typeface="Arial" pitchFamily="34" charset="0"/>
                <a:cs typeface="Arial" pitchFamily="34" charset="0"/>
              </a:rPr>
              <a:t>Content:</a:t>
            </a:r>
          </a:p>
          <a:p>
            <a:r>
              <a:rPr lang="en-US" sz="1400" dirty="0" smtClean="0">
                <a:latin typeface="Arial" pitchFamily="34" charset="0"/>
                <a:cs typeface="Arial" pitchFamily="34" charset="0"/>
                <a:hlinkClick r:id="rId3" action="ppaction://hlinksldjump"/>
              </a:rPr>
              <a:t>Part 1: General IADS information</a:t>
            </a:r>
            <a:endParaRPr lang="en-US" sz="1400" dirty="0" smtClean="0">
              <a:latin typeface="Arial" pitchFamily="34" charset="0"/>
              <a:cs typeface="Arial" pitchFamily="34" charset="0"/>
            </a:endParaRPr>
          </a:p>
          <a:p>
            <a:r>
              <a:rPr lang="en-US" sz="1200" dirty="0" smtClean="0">
                <a:latin typeface="Arial" pitchFamily="34" charset="0"/>
                <a:cs typeface="Arial" pitchFamily="34" charset="0"/>
                <a:hlinkClick r:id="rId4" action="ppaction://hlinksldjump"/>
              </a:rPr>
              <a:t>IADS</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5" action="ppaction://hlinksldjump"/>
              </a:rPr>
              <a:t>Command Centre</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6" action="ppaction://hlinksldjump"/>
              </a:rPr>
              <a:t>SAM Site</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7" action="ppaction://hlinksldjump"/>
              </a:rPr>
              <a:t>Early Warning Radar</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8" action="ppaction://hlinksldjump"/>
              </a:rPr>
              <a:t>Connection node</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9" action="ppaction://hlinksldjump"/>
              </a:rPr>
              <a:t>Power supply</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10" action="ppaction://hlinksldjump"/>
              </a:rPr>
              <a:t>AWACS</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11" action="ppaction://hlinksldjump"/>
              </a:rPr>
              <a:t>Air Defense Fighters</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12" action="ppaction://hlinksldjump"/>
              </a:rPr>
              <a:t>IADS Tactics</a:t>
            </a:r>
            <a:endParaRPr lang="en-US" sz="1200" dirty="0" smtClean="0">
              <a:latin typeface="Arial" pitchFamily="34" charset="0"/>
              <a:cs typeface="Arial" pitchFamily="34" charset="0"/>
            </a:endParaRPr>
          </a:p>
          <a:p>
            <a:endParaRPr lang="en-US" sz="1200" dirty="0" smtClean="0">
              <a:latin typeface="Arial" pitchFamily="34" charset="0"/>
              <a:cs typeface="Arial" pitchFamily="34" charset="0"/>
            </a:endParaRPr>
          </a:p>
          <a:p>
            <a:r>
              <a:rPr lang="en-US" sz="1400" dirty="0" smtClean="0">
                <a:latin typeface="Arial" pitchFamily="34" charset="0"/>
                <a:cs typeface="Arial" pitchFamily="34" charset="0"/>
                <a:hlinkClick r:id="rId13" action="ppaction://hlinksldjump"/>
              </a:rPr>
              <a:t>Part 2</a:t>
            </a:r>
            <a:r>
              <a:rPr lang="en-US" sz="1400" smtClean="0">
                <a:latin typeface="Arial" pitchFamily="34" charset="0"/>
                <a:cs typeface="Arial" pitchFamily="34" charset="0"/>
                <a:hlinkClick r:id="rId13" action="ppaction://hlinksldjump"/>
              </a:rPr>
              <a:t>: </a:t>
            </a:r>
            <a:r>
              <a:rPr lang="en-US" sz="1400" smtClean="0">
                <a:latin typeface="Arial" pitchFamily="34" charset="0"/>
                <a:cs typeface="Arial" pitchFamily="34" charset="0"/>
                <a:hlinkClick r:id="rId13" action="ppaction://hlinksldjump"/>
              </a:rPr>
              <a:t>Notian</a:t>
            </a:r>
            <a:r>
              <a:rPr lang="en-US" sz="1400" smtClean="0">
                <a:latin typeface="Arial" pitchFamily="34" charset="0"/>
                <a:cs typeface="Arial" pitchFamily="34" charset="0"/>
                <a:hlinkClick r:id="rId13" action="ppaction://hlinksldjump"/>
              </a:rPr>
              <a:t> </a:t>
            </a:r>
            <a:r>
              <a:rPr lang="en-US" sz="1400" dirty="0" smtClean="0">
                <a:latin typeface="Arial" pitchFamily="34" charset="0"/>
                <a:cs typeface="Arial" pitchFamily="34" charset="0"/>
                <a:hlinkClick r:id="rId13" action="ppaction://hlinksldjump"/>
              </a:rPr>
              <a:t>IADS</a:t>
            </a:r>
            <a:endParaRPr lang="en-US" sz="1400" dirty="0" smtClean="0">
              <a:latin typeface="Arial" pitchFamily="34" charset="0"/>
              <a:cs typeface="Arial" pitchFamily="34" charset="0"/>
            </a:endParaRPr>
          </a:p>
          <a:p>
            <a:r>
              <a:rPr lang="en-US" sz="1200" dirty="0" smtClean="0">
                <a:latin typeface="Arial" pitchFamily="34" charset="0"/>
                <a:cs typeface="Arial" pitchFamily="34" charset="0"/>
                <a:hlinkClick r:id="rId14" action="ppaction://hlinksldjump"/>
              </a:rPr>
              <a:t>Notian IADS organization</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15" action="ppaction://hlinksldjump"/>
              </a:rPr>
              <a:t>Notian ADF sector North</a:t>
            </a:r>
            <a:endParaRPr lang="en-US" sz="1200" dirty="0" smtClean="0">
              <a:latin typeface="Arial" pitchFamily="34" charset="0"/>
              <a:cs typeface="Arial" pitchFamily="34" charset="0"/>
            </a:endParaRPr>
          </a:p>
          <a:p>
            <a:r>
              <a:rPr lang="en-US" sz="1200" dirty="0" smtClean="0">
                <a:latin typeface="Arial" pitchFamily="34" charset="0"/>
                <a:cs typeface="Arial" pitchFamily="34" charset="0"/>
                <a:hlinkClick r:id="rId16" action="ppaction://hlinksldjump"/>
              </a:rPr>
              <a:t>Notian ADF sector South</a:t>
            </a:r>
            <a:endParaRPr lang="en-US" sz="1200" dirty="0" smtClean="0">
              <a:latin typeface="Arial" pitchFamily="34" charset="0"/>
              <a:cs typeface="Arial" pitchFamily="34" charset="0"/>
            </a:endParaRPr>
          </a:p>
          <a:p>
            <a:endParaRPr lang="en-US" sz="1400" dirty="0" smtClean="0">
              <a:latin typeface="Arial" pitchFamily="34" charset="0"/>
              <a:cs typeface="Arial" pitchFamily="34" charset="0"/>
            </a:endParaRPr>
          </a:p>
          <a:p>
            <a:endParaRPr lang="en-US" sz="1400" dirty="0" smtClean="0">
              <a:latin typeface="Arial" pitchFamily="34" charset="0"/>
              <a:cs typeface="Arial" pitchFamily="34" charset="0"/>
            </a:endParaRPr>
          </a:p>
          <a:p>
            <a:endParaRPr lang="en-US" sz="1400" dirty="0" smtClean="0">
              <a:latin typeface="Arial" pitchFamily="34" charset="0"/>
              <a:cs typeface="Arial" pitchFamily="34" charset="0"/>
            </a:endParaRPr>
          </a:p>
          <a:p>
            <a:endParaRPr lang="en-US" sz="1400" dirty="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a:xfrm>
            <a:off x="0" y="2355726"/>
            <a:ext cx="9144000" cy="283532"/>
          </a:xfrm>
        </p:spPr>
        <p:txBody>
          <a:bodyPr/>
          <a:lstStyle/>
          <a:p>
            <a:r>
              <a:rPr lang="en-US" sz="4400" dirty="0" smtClean="0"/>
              <a:t>PART 1: </a:t>
            </a:r>
            <a:br>
              <a:rPr lang="en-US" sz="4400" dirty="0" smtClean="0"/>
            </a:br>
            <a:r>
              <a:rPr lang="en-US" sz="4400" dirty="0" smtClean="0"/>
              <a:t>GENERAL IADS INFORMATION</a:t>
            </a:r>
            <a:endParaRPr lang="en-US" sz="4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Integrated Air Defense System (IADS)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421044" cy="4071966"/>
          </a:xfrm>
          <a:prstGeom prst="rect">
            <a:avLst/>
          </a:prstGeom>
          <a:solidFill>
            <a:schemeClr val="accent1">
              <a:lumMod val="20000"/>
              <a:lumOff val="80000"/>
            </a:schemeClr>
          </a:solidFill>
          <a:ln>
            <a:solidFill>
              <a:schemeClr val="tx1"/>
            </a:solidFill>
          </a:ln>
        </p:spPr>
        <p:txBody>
          <a:bodyPr wrap="square" rtlCol="0">
            <a:normAutofit lnSpcReduction="10000"/>
          </a:bodyPr>
          <a:lstStyle/>
          <a:p>
            <a:r>
              <a:rPr lang="en-US" sz="1000" dirty="0" smtClean="0"/>
              <a:t>An Integrated Air Defense System  (IADS) is a wide network of surface-to-air forces that work together to defend the skies of a specific area. The system is also connected to the fighter aircraft in the A-A role either in a airborne CAP or intercept aircraft on ground alert that can be scrambled toward incoming threats.  </a:t>
            </a:r>
          </a:p>
          <a:p>
            <a:endParaRPr lang="en-US" sz="1000" dirty="0" smtClean="0"/>
          </a:p>
          <a:p>
            <a:r>
              <a:rPr lang="en-US" sz="1000" dirty="0" smtClean="0"/>
              <a:t>There are several elements that are part of this network, which all will be explained more in detail in the next slides:</a:t>
            </a:r>
          </a:p>
          <a:p>
            <a:pPr>
              <a:buFont typeface="Arial" pitchFamily="34" charset="0"/>
              <a:buChar char="•"/>
            </a:pPr>
            <a:r>
              <a:rPr lang="en-US" sz="1000" dirty="0" smtClean="0"/>
              <a:t>Air Defense Command Centre</a:t>
            </a:r>
          </a:p>
          <a:p>
            <a:pPr>
              <a:buFont typeface="Arial" pitchFamily="34" charset="0"/>
              <a:buChar char="•"/>
            </a:pPr>
            <a:r>
              <a:rPr lang="en-US" sz="1000" dirty="0" smtClean="0"/>
              <a:t>Early Warning Radar (EWR)</a:t>
            </a:r>
          </a:p>
          <a:p>
            <a:pPr>
              <a:buFont typeface="Arial" pitchFamily="34" charset="0"/>
              <a:buChar char="•"/>
            </a:pPr>
            <a:r>
              <a:rPr lang="en-US" sz="1000" dirty="0" smtClean="0"/>
              <a:t>SAM Site</a:t>
            </a:r>
          </a:p>
          <a:p>
            <a:pPr>
              <a:buFont typeface="Arial" pitchFamily="34" charset="0"/>
              <a:buChar char="•"/>
            </a:pPr>
            <a:r>
              <a:rPr lang="en-US" sz="1000" dirty="0" smtClean="0"/>
              <a:t>Sector Command Centre</a:t>
            </a:r>
          </a:p>
          <a:p>
            <a:pPr>
              <a:buFont typeface="Arial" pitchFamily="34" charset="0"/>
              <a:buChar char="•"/>
            </a:pPr>
            <a:r>
              <a:rPr lang="en-US" sz="1000" dirty="0" smtClean="0"/>
              <a:t>Power source</a:t>
            </a:r>
          </a:p>
          <a:p>
            <a:pPr>
              <a:buFont typeface="Arial" pitchFamily="34" charset="0"/>
              <a:buChar char="•"/>
            </a:pPr>
            <a:r>
              <a:rPr lang="en-US" sz="1000" dirty="0" smtClean="0"/>
              <a:t>AWACS</a:t>
            </a:r>
          </a:p>
          <a:p>
            <a:pPr>
              <a:buFont typeface="Arial" pitchFamily="34" charset="0"/>
              <a:buChar char="•"/>
            </a:pPr>
            <a:r>
              <a:rPr lang="en-US" sz="1000" dirty="0" smtClean="0"/>
              <a:t>Air Defense Fighters</a:t>
            </a:r>
          </a:p>
          <a:p>
            <a:pPr>
              <a:buFont typeface="Arial" pitchFamily="34" charset="0"/>
              <a:buChar char="•"/>
            </a:pPr>
            <a:endParaRPr lang="en-US" sz="1000" dirty="0" smtClean="0"/>
          </a:p>
          <a:p>
            <a:r>
              <a:rPr lang="en-US" sz="1000" b="1" dirty="0" smtClean="0"/>
              <a:t>Example:</a:t>
            </a:r>
          </a:p>
          <a:p>
            <a:r>
              <a:rPr lang="en-US" sz="1000" dirty="0" smtClean="0"/>
              <a:t>The illustration to the right show a simple IADS. Each sector have a EWR that feeds information into a sector command centre.  SAMs are off, and only turn on to fire based on the information from the EWR that they are within range. In addition, as long as the sector is connected to the entire IADS, they can also be activate based on other EWRs in  IADS. AWACS is also supporting and contributing via the command center and functions as a extra EWR. Fighters on standby can also be launched to either sector based on radar information from EWR or AWACS.</a:t>
            </a:r>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
        <p:nvSpPr>
          <p:cNvPr id="23" name="Avrundet rektangel 22"/>
          <p:cNvSpPr/>
          <p:nvPr/>
        </p:nvSpPr>
        <p:spPr>
          <a:xfrm>
            <a:off x="4464367" y="1995686"/>
            <a:ext cx="720080" cy="432048"/>
          </a:xfrm>
          <a:prstGeom prst="roundRect">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Sector Command Centre</a:t>
            </a:r>
            <a:endParaRPr lang="en-US" sz="800" dirty="0">
              <a:solidFill>
                <a:schemeClr val="tx1"/>
              </a:solidFill>
              <a:latin typeface="Arial" pitchFamily="34" charset="0"/>
              <a:cs typeface="Arial" pitchFamily="34" charset="0"/>
            </a:endParaRPr>
          </a:p>
        </p:txBody>
      </p:sp>
      <p:cxnSp>
        <p:nvCxnSpPr>
          <p:cNvPr id="26" name="Rett linje 25"/>
          <p:cNvCxnSpPr/>
          <p:nvPr/>
        </p:nvCxnSpPr>
        <p:spPr>
          <a:xfrm>
            <a:off x="6300192" y="843558"/>
            <a:ext cx="0" cy="4248472"/>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5940152" y="3435846"/>
            <a:ext cx="720080" cy="432048"/>
          </a:xfrm>
          <a:prstGeom prst="roundRect">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Air Defense Command Centre</a:t>
            </a:r>
            <a:endParaRPr lang="en-US" sz="800" dirty="0">
              <a:solidFill>
                <a:schemeClr val="tx1"/>
              </a:solidFill>
              <a:latin typeface="Arial" pitchFamily="34" charset="0"/>
              <a:cs typeface="Arial" pitchFamily="34" charset="0"/>
            </a:endParaRPr>
          </a:p>
        </p:txBody>
      </p:sp>
      <p:sp>
        <p:nvSpPr>
          <p:cNvPr id="27" name="TekstSylinder 26"/>
          <p:cNvSpPr txBox="1"/>
          <p:nvPr/>
        </p:nvSpPr>
        <p:spPr>
          <a:xfrm>
            <a:off x="6300192" y="843558"/>
            <a:ext cx="1296144" cy="338554"/>
          </a:xfrm>
          <a:prstGeom prst="rect">
            <a:avLst/>
          </a:prstGeom>
          <a:noFill/>
        </p:spPr>
        <p:txBody>
          <a:bodyPr wrap="square" rtlCol="0">
            <a:spAutoFit/>
          </a:bodyPr>
          <a:lstStyle/>
          <a:p>
            <a:r>
              <a:rPr lang="en-US" sz="1600" b="1" dirty="0" smtClean="0">
                <a:latin typeface="Arial" pitchFamily="34" charset="0"/>
                <a:cs typeface="Arial" pitchFamily="34" charset="0"/>
              </a:rPr>
              <a:t>SECTOR B</a:t>
            </a:r>
            <a:endParaRPr lang="en-US" sz="1600" b="1" dirty="0">
              <a:latin typeface="Arial" pitchFamily="34" charset="0"/>
              <a:cs typeface="Arial" pitchFamily="34" charset="0"/>
            </a:endParaRPr>
          </a:p>
        </p:txBody>
      </p:sp>
      <p:sp>
        <p:nvSpPr>
          <p:cNvPr id="28" name="TekstSylinder 27"/>
          <p:cNvSpPr txBox="1"/>
          <p:nvPr/>
        </p:nvSpPr>
        <p:spPr>
          <a:xfrm>
            <a:off x="5004048" y="843558"/>
            <a:ext cx="1296144" cy="338554"/>
          </a:xfrm>
          <a:prstGeom prst="rect">
            <a:avLst/>
          </a:prstGeom>
          <a:noFill/>
        </p:spPr>
        <p:txBody>
          <a:bodyPr wrap="square" rtlCol="0">
            <a:spAutoFit/>
          </a:bodyPr>
          <a:lstStyle/>
          <a:p>
            <a:r>
              <a:rPr lang="en-US" sz="1600" b="1" dirty="0" smtClean="0">
                <a:latin typeface="Arial" pitchFamily="34" charset="0"/>
                <a:cs typeface="Arial" pitchFamily="34" charset="0"/>
              </a:rPr>
              <a:t>SECTOR A</a:t>
            </a:r>
            <a:endParaRPr lang="en-US" sz="1600" b="1" dirty="0">
              <a:latin typeface="Arial" pitchFamily="34" charset="0"/>
              <a:cs typeface="Arial" pitchFamily="34" charset="0"/>
            </a:endParaRPr>
          </a:p>
        </p:txBody>
      </p:sp>
      <p:sp>
        <p:nvSpPr>
          <p:cNvPr id="29" name="Ellipse 28"/>
          <p:cNvSpPr/>
          <p:nvPr/>
        </p:nvSpPr>
        <p:spPr>
          <a:xfrm>
            <a:off x="3600271" y="1959303"/>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1</a:t>
            </a:r>
          </a:p>
        </p:txBody>
      </p:sp>
      <p:sp>
        <p:nvSpPr>
          <p:cNvPr id="30" name="Ellipse 29"/>
          <p:cNvSpPr/>
          <p:nvPr/>
        </p:nvSpPr>
        <p:spPr>
          <a:xfrm>
            <a:off x="4499992" y="1347614"/>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2</a:t>
            </a:r>
          </a:p>
        </p:txBody>
      </p:sp>
      <p:sp>
        <p:nvSpPr>
          <p:cNvPr id="31" name="Ellipse 30"/>
          <p:cNvSpPr/>
          <p:nvPr/>
        </p:nvSpPr>
        <p:spPr>
          <a:xfrm>
            <a:off x="5400471" y="1959303"/>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3</a:t>
            </a:r>
          </a:p>
        </p:txBody>
      </p:sp>
      <p:cxnSp>
        <p:nvCxnSpPr>
          <p:cNvPr id="33" name="Rett linje 32"/>
          <p:cNvCxnSpPr>
            <a:stCxn id="30" idx="4"/>
            <a:endCxn id="23" idx="0"/>
          </p:cNvCxnSpPr>
          <p:nvPr/>
        </p:nvCxnSpPr>
        <p:spPr>
          <a:xfrm>
            <a:off x="4824028" y="1851670"/>
            <a:ext cx="379" cy="144016"/>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Rett linje 33"/>
          <p:cNvCxnSpPr>
            <a:stCxn id="31" idx="2"/>
            <a:endCxn id="23" idx="3"/>
          </p:cNvCxnSpPr>
          <p:nvPr/>
        </p:nvCxnSpPr>
        <p:spPr>
          <a:xfrm flipH="1">
            <a:off x="5184447" y="2211331"/>
            <a:ext cx="216024" cy="3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Rett linje 36"/>
          <p:cNvCxnSpPr>
            <a:stCxn id="29" idx="6"/>
            <a:endCxn id="23" idx="1"/>
          </p:cNvCxnSpPr>
          <p:nvPr/>
        </p:nvCxnSpPr>
        <p:spPr>
          <a:xfrm>
            <a:off x="4248343" y="2211331"/>
            <a:ext cx="216024" cy="3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Ellipse 39"/>
          <p:cNvSpPr/>
          <p:nvPr/>
        </p:nvSpPr>
        <p:spPr>
          <a:xfrm>
            <a:off x="4500750" y="2595500"/>
            <a:ext cx="648072" cy="504056"/>
          </a:xfrm>
          <a:prstGeom prst="ellipse">
            <a:avLst/>
          </a:prstGeom>
          <a:solidFill>
            <a:schemeClr val="accent4">
              <a:lumMod val="7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EWR A</a:t>
            </a:r>
          </a:p>
        </p:txBody>
      </p:sp>
      <p:cxnSp>
        <p:nvCxnSpPr>
          <p:cNvPr id="41" name="Rett linje 40"/>
          <p:cNvCxnSpPr>
            <a:stCxn id="40" idx="0"/>
            <a:endCxn id="23" idx="2"/>
          </p:cNvCxnSpPr>
          <p:nvPr/>
        </p:nvCxnSpPr>
        <p:spPr>
          <a:xfrm flipH="1" flipV="1">
            <a:off x="4824407" y="2427734"/>
            <a:ext cx="379" cy="167766"/>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Rett linje 44"/>
          <p:cNvCxnSpPr>
            <a:stCxn id="21" idx="0"/>
            <a:endCxn id="23" idx="3"/>
          </p:cNvCxnSpPr>
          <p:nvPr/>
        </p:nvCxnSpPr>
        <p:spPr>
          <a:xfrm flipH="1" flipV="1">
            <a:off x="5184447" y="2211710"/>
            <a:ext cx="1115745" cy="122413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Avrundet rektangel 45"/>
          <p:cNvSpPr/>
          <p:nvPr/>
        </p:nvSpPr>
        <p:spPr>
          <a:xfrm>
            <a:off x="7415937" y="1971936"/>
            <a:ext cx="720080" cy="432048"/>
          </a:xfrm>
          <a:prstGeom prst="roundRect">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Sector Command Centre</a:t>
            </a:r>
            <a:endParaRPr lang="en-US" sz="800" dirty="0">
              <a:solidFill>
                <a:schemeClr val="tx1"/>
              </a:solidFill>
              <a:latin typeface="Arial" pitchFamily="34" charset="0"/>
              <a:cs typeface="Arial" pitchFamily="34" charset="0"/>
            </a:endParaRPr>
          </a:p>
        </p:txBody>
      </p:sp>
      <p:sp>
        <p:nvSpPr>
          <p:cNvPr id="47" name="Ellipse 46"/>
          <p:cNvSpPr/>
          <p:nvPr/>
        </p:nvSpPr>
        <p:spPr>
          <a:xfrm>
            <a:off x="6551841" y="1935553"/>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4</a:t>
            </a:r>
          </a:p>
        </p:txBody>
      </p:sp>
      <p:sp>
        <p:nvSpPr>
          <p:cNvPr id="48" name="Ellipse 47"/>
          <p:cNvSpPr/>
          <p:nvPr/>
        </p:nvSpPr>
        <p:spPr>
          <a:xfrm>
            <a:off x="7451562" y="1323864"/>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5</a:t>
            </a:r>
          </a:p>
        </p:txBody>
      </p:sp>
      <p:sp>
        <p:nvSpPr>
          <p:cNvPr id="49" name="Ellipse 48"/>
          <p:cNvSpPr/>
          <p:nvPr/>
        </p:nvSpPr>
        <p:spPr>
          <a:xfrm>
            <a:off x="8352041" y="1935553"/>
            <a:ext cx="648072" cy="504056"/>
          </a:xfrm>
          <a:prstGeom prst="ellipse">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SAM 6</a:t>
            </a:r>
          </a:p>
        </p:txBody>
      </p:sp>
      <p:cxnSp>
        <p:nvCxnSpPr>
          <p:cNvPr id="50" name="Rett linje 49"/>
          <p:cNvCxnSpPr>
            <a:stCxn id="48" idx="4"/>
            <a:endCxn id="46" idx="0"/>
          </p:cNvCxnSpPr>
          <p:nvPr/>
        </p:nvCxnSpPr>
        <p:spPr>
          <a:xfrm>
            <a:off x="7775598" y="1827920"/>
            <a:ext cx="379" cy="144016"/>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Rett linje 50"/>
          <p:cNvCxnSpPr>
            <a:stCxn id="49" idx="2"/>
            <a:endCxn id="46" idx="3"/>
          </p:cNvCxnSpPr>
          <p:nvPr/>
        </p:nvCxnSpPr>
        <p:spPr>
          <a:xfrm flipH="1">
            <a:off x="8136017" y="2187581"/>
            <a:ext cx="216024" cy="3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Rett linje 51"/>
          <p:cNvCxnSpPr>
            <a:stCxn id="47" idx="6"/>
            <a:endCxn id="46" idx="1"/>
          </p:cNvCxnSpPr>
          <p:nvPr/>
        </p:nvCxnSpPr>
        <p:spPr>
          <a:xfrm>
            <a:off x="7199913" y="2187581"/>
            <a:ext cx="216024" cy="3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Ellipse 52"/>
          <p:cNvSpPr/>
          <p:nvPr/>
        </p:nvSpPr>
        <p:spPr>
          <a:xfrm>
            <a:off x="7452320" y="2571750"/>
            <a:ext cx="648072" cy="504056"/>
          </a:xfrm>
          <a:prstGeom prst="ellipse">
            <a:avLst/>
          </a:prstGeom>
          <a:solidFill>
            <a:schemeClr val="accent4">
              <a:lumMod val="7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EWR B</a:t>
            </a:r>
          </a:p>
        </p:txBody>
      </p:sp>
      <p:cxnSp>
        <p:nvCxnSpPr>
          <p:cNvPr id="54" name="Rett linje 53"/>
          <p:cNvCxnSpPr>
            <a:stCxn id="53" idx="0"/>
            <a:endCxn id="46" idx="2"/>
          </p:cNvCxnSpPr>
          <p:nvPr/>
        </p:nvCxnSpPr>
        <p:spPr>
          <a:xfrm flipH="1" flipV="1">
            <a:off x="7775977" y="2403984"/>
            <a:ext cx="379" cy="167766"/>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Rett linje 56"/>
          <p:cNvCxnSpPr>
            <a:stCxn id="46" idx="1"/>
            <a:endCxn id="21" idx="0"/>
          </p:cNvCxnSpPr>
          <p:nvPr/>
        </p:nvCxnSpPr>
        <p:spPr>
          <a:xfrm flipH="1">
            <a:off x="6300192" y="2187960"/>
            <a:ext cx="1115745" cy="124788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Ellipse 60"/>
          <p:cNvSpPr/>
          <p:nvPr/>
        </p:nvSpPr>
        <p:spPr>
          <a:xfrm>
            <a:off x="5976535" y="4083918"/>
            <a:ext cx="648072" cy="504056"/>
          </a:xfrm>
          <a:prstGeom prst="ellipse">
            <a:avLst/>
          </a:prstGeom>
          <a:solidFill>
            <a:schemeClr val="accent4">
              <a:lumMod val="7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EWR Center</a:t>
            </a:r>
          </a:p>
        </p:txBody>
      </p:sp>
      <p:cxnSp>
        <p:nvCxnSpPr>
          <p:cNvPr id="62" name="Rett linje 61"/>
          <p:cNvCxnSpPr>
            <a:stCxn id="21" idx="2"/>
            <a:endCxn id="61" idx="0"/>
          </p:cNvCxnSpPr>
          <p:nvPr/>
        </p:nvCxnSpPr>
        <p:spPr>
          <a:xfrm>
            <a:off x="6300192" y="3867894"/>
            <a:ext cx="379" cy="21602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Ellipse 64"/>
          <p:cNvSpPr/>
          <p:nvPr/>
        </p:nvSpPr>
        <p:spPr>
          <a:xfrm>
            <a:off x="7668344" y="3939902"/>
            <a:ext cx="648072" cy="504056"/>
          </a:xfrm>
          <a:prstGeom prst="ellipse">
            <a:avLst/>
          </a:prstGeom>
          <a:solidFill>
            <a:schemeClr val="accent6">
              <a:lumMod val="7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AWACS</a:t>
            </a:r>
          </a:p>
        </p:txBody>
      </p:sp>
      <p:cxnSp>
        <p:nvCxnSpPr>
          <p:cNvPr id="66" name="Rett linje 65"/>
          <p:cNvCxnSpPr>
            <a:stCxn id="21" idx="2"/>
            <a:endCxn id="65" idx="2"/>
          </p:cNvCxnSpPr>
          <p:nvPr/>
        </p:nvCxnSpPr>
        <p:spPr>
          <a:xfrm>
            <a:off x="6300192" y="3867894"/>
            <a:ext cx="1368152" cy="32403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Ellipse 70"/>
          <p:cNvSpPr/>
          <p:nvPr/>
        </p:nvSpPr>
        <p:spPr>
          <a:xfrm>
            <a:off x="5148064" y="4371950"/>
            <a:ext cx="648072" cy="504056"/>
          </a:xfrm>
          <a:prstGeom prst="ellipse">
            <a:avLst/>
          </a:prstGeom>
          <a:solidFill>
            <a:schemeClr val="accent2">
              <a:lumMod val="7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solidFill>
                  <a:schemeClr val="tx1"/>
                </a:solidFill>
                <a:latin typeface="Arial" pitchFamily="34" charset="0"/>
                <a:cs typeface="Arial" pitchFamily="34" charset="0"/>
              </a:rPr>
              <a:t>Fighters</a:t>
            </a:r>
          </a:p>
        </p:txBody>
      </p:sp>
      <p:cxnSp>
        <p:nvCxnSpPr>
          <p:cNvPr id="72" name="Rett linje 71"/>
          <p:cNvCxnSpPr>
            <a:stCxn id="71" idx="7"/>
            <a:endCxn id="21" idx="2"/>
          </p:cNvCxnSpPr>
          <p:nvPr/>
        </p:nvCxnSpPr>
        <p:spPr>
          <a:xfrm flipV="1">
            <a:off x="5701228" y="3867894"/>
            <a:ext cx="598964" cy="57787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AIR DEFENSE COMMAND CENTRE (ADCC)</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lnSpcReduction="10000"/>
          </a:bodyPr>
          <a:lstStyle/>
          <a:p>
            <a:r>
              <a:rPr lang="en-US" sz="1200" dirty="0" smtClean="0"/>
              <a:t>This is the central node of the entire IADS.</a:t>
            </a:r>
          </a:p>
          <a:p>
            <a:r>
              <a:rPr lang="en-US" sz="1200" dirty="0" smtClean="0"/>
              <a:t>The air defense command centre coordinates all parts of the IADS and make sure to give orders and information to the relevant participants.</a:t>
            </a:r>
          </a:p>
          <a:p>
            <a:endParaRPr lang="en-US" sz="1200" dirty="0" smtClean="0"/>
          </a:p>
          <a:p>
            <a:r>
              <a:rPr lang="en-US" sz="1200" dirty="0" smtClean="0"/>
              <a:t>The air defense command centre is powered by a primary power source and a backup power source. </a:t>
            </a:r>
          </a:p>
          <a:p>
            <a:r>
              <a:rPr lang="en-US" sz="1200" dirty="0" smtClean="0"/>
              <a:t>By attacking and destroying the power sources the air defense command centre is unable to function.</a:t>
            </a:r>
          </a:p>
          <a:p>
            <a:endParaRPr lang="en-US" sz="1200" dirty="0" smtClean="0"/>
          </a:p>
          <a:p>
            <a:r>
              <a:rPr lang="en-US" sz="1200" dirty="0" smtClean="0"/>
              <a:t>Often the air defense command centre also will have a backup command centre that takes its function if the primary command center is destroyed. The backup command center will have its own power sources to function.</a:t>
            </a:r>
          </a:p>
          <a:p>
            <a:endParaRPr lang="en-US" sz="1200" dirty="0" smtClean="0"/>
          </a:p>
          <a:p>
            <a:r>
              <a:rPr lang="en-US" sz="1200" dirty="0" smtClean="0"/>
              <a:t>The air defense command center and backup command center are fixed installations that are not moved around.</a:t>
            </a:r>
          </a:p>
          <a:p>
            <a:endParaRPr lang="en-US" sz="1200" dirty="0" smtClean="0"/>
          </a:p>
          <a:p>
            <a:r>
              <a:rPr lang="en-US" sz="1200" dirty="0" smtClean="0"/>
              <a:t>Example of a command center can be seen to the right.</a:t>
            </a:r>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1026" name="Picture 2"/>
          <p:cNvPicPr>
            <a:picLocks noChangeAspect="1" noChangeArrowheads="1"/>
          </p:cNvPicPr>
          <p:nvPr/>
        </p:nvPicPr>
        <p:blipFill>
          <a:blip r:embed="rId3" cstate="print"/>
          <a:srcRect/>
          <a:stretch>
            <a:fillRect/>
          </a:stretch>
        </p:blipFill>
        <p:spPr bwMode="auto">
          <a:xfrm>
            <a:off x="4716016" y="915566"/>
            <a:ext cx="2122071" cy="1800200"/>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1027" name="Picture 3"/>
          <p:cNvPicPr>
            <a:picLocks noChangeAspect="1" noChangeArrowheads="1"/>
          </p:cNvPicPr>
          <p:nvPr/>
        </p:nvPicPr>
        <p:blipFill>
          <a:blip r:embed="rId4" cstate="print"/>
          <a:srcRect/>
          <a:stretch>
            <a:fillRect/>
          </a:stretch>
        </p:blipFill>
        <p:spPr bwMode="auto">
          <a:xfrm>
            <a:off x="5724128" y="2787775"/>
            <a:ext cx="1665647" cy="215627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1028" name="Picture 4"/>
          <p:cNvPicPr>
            <a:picLocks noChangeAspect="1" noChangeArrowheads="1"/>
          </p:cNvPicPr>
          <p:nvPr/>
        </p:nvPicPr>
        <p:blipFill>
          <a:blip r:embed="rId5" cstate="print"/>
          <a:srcRect/>
          <a:stretch>
            <a:fillRect/>
          </a:stretch>
        </p:blipFill>
        <p:spPr bwMode="auto">
          <a:xfrm>
            <a:off x="4067944" y="2787774"/>
            <a:ext cx="1598231" cy="2156272"/>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SECTOR COMMAND CENTER (SCC)</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The sector command center is the centralized area where an air defense sector is controlled. All SAMs and EWRs in a region will be connected to the sector command center.</a:t>
            </a:r>
          </a:p>
          <a:p>
            <a:endParaRPr lang="en-US" sz="1200" dirty="0" smtClean="0"/>
          </a:p>
          <a:p>
            <a:r>
              <a:rPr lang="en-US" sz="1200" dirty="0" smtClean="0"/>
              <a:t>The air defense sector will also be supported by the overall IADS resources such as other EWRs, AWACS, air defense fighters flying CAP or interceptors on ground alert.</a:t>
            </a:r>
          </a:p>
          <a:p>
            <a:endParaRPr lang="en-US" sz="1200" dirty="0" smtClean="0"/>
          </a:p>
          <a:p>
            <a:r>
              <a:rPr lang="en-US" sz="1200" dirty="0" smtClean="0"/>
              <a:t>If the sector command center is destroyed, the sector will be cut off from other IADS resources, some SAMs may then be off permanently (they are not aware that the sector command center is destroyed), or they can be active all the time, making it easier to locate them SAMs in the sector for engagement with standoff  precision munitions.</a:t>
            </a:r>
          </a:p>
          <a:p>
            <a:endParaRPr lang="en-US" sz="1200" dirty="0" smtClean="0"/>
          </a:p>
          <a:p>
            <a:r>
              <a:rPr lang="en-US" sz="1200" dirty="0" smtClean="0"/>
              <a:t>Example of a sector command center seen on the right.</a:t>
            </a:r>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3074" name="Picture 2"/>
          <p:cNvPicPr>
            <a:picLocks noChangeAspect="1" noChangeArrowheads="1"/>
          </p:cNvPicPr>
          <p:nvPr/>
        </p:nvPicPr>
        <p:blipFill>
          <a:blip r:embed="rId3" cstate="print"/>
          <a:srcRect/>
          <a:stretch>
            <a:fillRect/>
          </a:stretch>
        </p:blipFill>
        <p:spPr bwMode="auto">
          <a:xfrm>
            <a:off x="6228184" y="843558"/>
            <a:ext cx="2262632" cy="237631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3075" name="Picture 3"/>
          <p:cNvPicPr>
            <a:picLocks noChangeAspect="1" noChangeArrowheads="1"/>
          </p:cNvPicPr>
          <p:nvPr/>
        </p:nvPicPr>
        <p:blipFill>
          <a:blip r:embed="rId4" cstate="print"/>
          <a:srcRect/>
          <a:stretch>
            <a:fillRect/>
          </a:stretch>
        </p:blipFill>
        <p:spPr bwMode="auto">
          <a:xfrm>
            <a:off x="3707904" y="915566"/>
            <a:ext cx="2232671" cy="2402780"/>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EARLY WARNING RADAR (EWR)</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fontScale="92500" lnSpcReduction="10000"/>
          </a:bodyPr>
          <a:lstStyle/>
          <a:p>
            <a:r>
              <a:rPr lang="en-US" sz="1200" dirty="0" smtClean="0"/>
              <a:t>EWRs are critical parts of the IADS network. EWR scan the skies regularly and feed information to the sector command center or the IADS command center. This makes it possible for SAM sites to be dark (radar off), and only activating to fire a missile once they know a target is within range. This create a lethal combination as the first time a pilot may get a warning from the SAM is when it starts firing at the pilot.</a:t>
            </a:r>
          </a:p>
          <a:p>
            <a:endParaRPr lang="en-US" sz="1200" dirty="0" smtClean="0"/>
          </a:p>
          <a:p>
            <a:r>
              <a:rPr lang="en-US" sz="1200" dirty="0" smtClean="0"/>
              <a:t>EWRs may be on all the time, or be on at regular intervals to ensure good coverage.</a:t>
            </a:r>
          </a:p>
          <a:p>
            <a:r>
              <a:rPr lang="en-US" sz="1200" dirty="0" smtClean="0"/>
              <a:t>EWRs is high value targets that is likely protected by point defense system and are placed within the umbrella of the IADS network.</a:t>
            </a:r>
          </a:p>
          <a:p>
            <a:endParaRPr lang="en-US" sz="1200" dirty="0" smtClean="0"/>
          </a:p>
          <a:p>
            <a:r>
              <a:rPr lang="en-US" sz="1200" dirty="0" smtClean="0"/>
              <a:t>EWRs are normally placed at locations which gives best possible coverage of the airspace in the sector.</a:t>
            </a:r>
          </a:p>
          <a:p>
            <a:r>
              <a:rPr lang="en-US" sz="1200" dirty="0" smtClean="0"/>
              <a:t>By avoiding detection by EWRs it is possible to sneak in to a sector and conduct the mission without being shot at.</a:t>
            </a:r>
          </a:p>
          <a:p>
            <a:endParaRPr lang="en-US" sz="1200" dirty="0" smtClean="0"/>
          </a:p>
          <a:p>
            <a:r>
              <a:rPr lang="en-US" sz="1200" dirty="0" smtClean="0"/>
              <a:t>Large SAM sites such as the SA-10 have powerful radars that also can be used as EWR.</a:t>
            </a:r>
          </a:p>
          <a:p>
            <a:endParaRPr lang="en-US" sz="1200" dirty="0" smtClean="0"/>
          </a:p>
          <a:p>
            <a:r>
              <a:rPr lang="en-US" sz="1200" dirty="0" smtClean="0"/>
              <a:t>Examples of EWRs seen to the right.</a:t>
            </a:r>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4098" name="Picture 2"/>
          <p:cNvPicPr>
            <a:picLocks noChangeAspect="1" noChangeArrowheads="1"/>
          </p:cNvPicPr>
          <p:nvPr/>
        </p:nvPicPr>
        <p:blipFill>
          <a:blip r:embed="rId3" cstate="print"/>
          <a:srcRect/>
          <a:stretch>
            <a:fillRect/>
          </a:stretch>
        </p:blipFill>
        <p:spPr bwMode="auto">
          <a:xfrm>
            <a:off x="3689278" y="1131590"/>
            <a:ext cx="2178866" cy="165618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4099" name="Picture 3"/>
          <p:cNvPicPr>
            <a:picLocks noChangeAspect="1" noChangeArrowheads="1"/>
          </p:cNvPicPr>
          <p:nvPr/>
        </p:nvPicPr>
        <p:blipFill>
          <a:blip r:embed="rId4" cstate="print"/>
          <a:srcRect r="10689"/>
          <a:stretch>
            <a:fillRect/>
          </a:stretch>
        </p:blipFill>
        <p:spPr bwMode="auto">
          <a:xfrm>
            <a:off x="6516216" y="3075806"/>
            <a:ext cx="2340108" cy="165618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4100" name="Picture 4"/>
          <p:cNvPicPr>
            <a:picLocks noChangeAspect="1" noChangeArrowheads="1"/>
          </p:cNvPicPr>
          <p:nvPr/>
        </p:nvPicPr>
        <p:blipFill>
          <a:blip r:embed="rId5" cstate="print"/>
          <a:srcRect/>
          <a:stretch>
            <a:fillRect/>
          </a:stretch>
        </p:blipFill>
        <p:spPr bwMode="auto">
          <a:xfrm>
            <a:off x="3685182" y="3075806"/>
            <a:ext cx="2182962" cy="1650330"/>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4101" name="Picture 5"/>
          <p:cNvPicPr>
            <a:picLocks noChangeAspect="1" noChangeArrowheads="1"/>
          </p:cNvPicPr>
          <p:nvPr/>
        </p:nvPicPr>
        <p:blipFill>
          <a:blip r:embed="rId6" cstate="print"/>
          <a:srcRect/>
          <a:stretch>
            <a:fillRect/>
          </a:stretch>
        </p:blipFill>
        <p:spPr bwMode="auto">
          <a:xfrm>
            <a:off x="6516216" y="1131590"/>
            <a:ext cx="2326593" cy="165618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POWER SOURCE</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Certain parts of the IADS network may require a external power source to function. </a:t>
            </a:r>
          </a:p>
          <a:p>
            <a:r>
              <a:rPr lang="en-US" sz="1200" dirty="0" smtClean="0"/>
              <a:t>Many elements of the IADS, such as the smaller SAM systems have autonomous power and will not be affected by the destruction of power sources. But EWRs and IADS command center may require minimum one power source to operate. Some elements may also have a backup power source to be able to function in case the primary power source is destroyed.</a:t>
            </a:r>
          </a:p>
          <a:p>
            <a:endParaRPr lang="en-US" sz="1200" dirty="0" smtClean="0"/>
          </a:p>
          <a:p>
            <a:r>
              <a:rPr lang="en-US" sz="1200" dirty="0" smtClean="0"/>
              <a:t>Examples of primary power source seen to the right.</a:t>
            </a:r>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050" name="Picture 2"/>
          <p:cNvPicPr>
            <a:picLocks noChangeAspect="1" noChangeArrowheads="1"/>
          </p:cNvPicPr>
          <p:nvPr/>
        </p:nvPicPr>
        <p:blipFill>
          <a:blip r:embed="rId3" cstate="print"/>
          <a:srcRect/>
          <a:stretch>
            <a:fillRect/>
          </a:stretch>
        </p:blipFill>
        <p:spPr bwMode="auto">
          <a:xfrm>
            <a:off x="6372200" y="699543"/>
            <a:ext cx="2413273" cy="1854026"/>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2051" name="Picture 3"/>
          <p:cNvPicPr>
            <a:picLocks noChangeAspect="1" noChangeArrowheads="1"/>
          </p:cNvPicPr>
          <p:nvPr/>
        </p:nvPicPr>
        <p:blipFill>
          <a:blip r:embed="rId4" cstate="print"/>
          <a:srcRect/>
          <a:stretch>
            <a:fillRect/>
          </a:stretch>
        </p:blipFill>
        <p:spPr bwMode="auto">
          <a:xfrm>
            <a:off x="6372200" y="2931790"/>
            <a:ext cx="1956424" cy="1484958"/>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2052" name="Picture 4"/>
          <p:cNvPicPr>
            <a:picLocks noChangeAspect="1" noChangeArrowheads="1"/>
          </p:cNvPicPr>
          <p:nvPr/>
        </p:nvPicPr>
        <p:blipFill>
          <a:blip r:embed="rId5" cstate="print"/>
          <a:srcRect/>
          <a:stretch>
            <a:fillRect/>
          </a:stretch>
        </p:blipFill>
        <p:spPr bwMode="auto">
          <a:xfrm>
            <a:off x="3779912" y="1131590"/>
            <a:ext cx="1960437" cy="2024633"/>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SAM SITE</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SAMs is the primary threat to aircraft and helicopters.</a:t>
            </a:r>
          </a:p>
          <a:p>
            <a:r>
              <a:rPr lang="en-US" sz="1200" dirty="0" smtClean="0"/>
              <a:t>SAM units are explained in </a:t>
            </a:r>
            <a:r>
              <a:rPr lang="en-US" sz="1200" dirty="0" smtClean="0">
                <a:hlinkClick r:id="rId2"/>
              </a:rPr>
              <a:t>INTREP VIS B-001 Generic Ground Force Structure v1.0</a:t>
            </a:r>
            <a:r>
              <a:rPr lang="en-US" sz="1200" dirty="0" smtClean="0"/>
              <a:t>, pages 46-57.</a:t>
            </a:r>
          </a:p>
          <a:p>
            <a:r>
              <a:rPr lang="en-US" sz="1200" dirty="0" smtClean="0"/>
              <a:t>IADS will normally consist of multiple systems complementing each other. The larger systems (SA-5, SA-10, SA-2, SA-11, SA-6) can be protected by point defense systems such as the Air Defense Forces Battalions/Batteries and Platoons.</a:t>
            </a:r>
          </a:p>
          <a:p>
            <a:endParaRPr lang="en-US" sz="1200" dirty="0" smtClean="0"/>
          </a:p>
          <a:p>
            <a:r>
              <a:rPr lang="en-US" sz="1200" dirty="0" smtClean="0"/>
              <a:t>Mobile SAMs in the IADS will move regularly. SAMs will stay silent (dark= avoid emitting with their radars) as long as possible to avoid being targeted and to keep the element of surprise.</a:t>
            </a:r>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0" name="Rektangel 19"/>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3" action="ppaction://hlinksldjump"/>
              </a:rPr>
              <a:t>Back</a:t>
            </a:r>
            <a:endParaRPr lang="nb-NO" dirty="0" smtClean="0">
              <a:latin typeface="Arial" pitchFamily="34" charset="0"/>
              <a:cs typeface="Arial" pitchFamily="34" charset="0"/>
            </a:endParaRPr>
          </a:p>
        </p:txBody>
      </p:sp>
      <p:sp>
        <p:nvSpPr>
          <p:cNvPr id="21" name="TekstSylinder 20"/>
          <p:cNvSpPr txBox="1"/>
          <p:nvPr/>
        </p:nvSpPr>
        <p:spPr>
          <a:xfrm>
            <a:off x="5724128" y="771550"/>
            <a:ext cx="3214678" cy="4071966"/>
          </a:xfrm>
          <a:prstGeom prst="rect">
            <a:avLst/>
          </a:prstGeom>
          <a:noFill/>
          <a:ln>
            <a:noFill/>
          </a:ln>
        </p:spPr>
        <p:txBody>
          <a:bodyPr wrap="square" rtlCol="0">
            <a:normAutofit fontScale="92500" lnSpcReduction="10000"/>
          </a:bodyPr>
          <a:lstStyle/>
          <a:p>
            <a:r>
              <a:rPr lang="en-US" sz="1200" b="1" u="sng" dirty="0" smtClean="0"/>
              <a:t>IADS SAMs static </a:t>
            </a:r>
            <a:r>
              <a:rPr lang="en-US" sz="1200" b="1" u="sng" dirty="0" err="1" smtClean="0"/>
              <a:t>vs</a:t>
            </a:r>
            <a:r>
              <a:rPr lang="en-US" sz="1200" b="1" u="sng" dirty="0" smtClean="0"/>
              <a:t> mobile</a:t>
            </a:r>
          </a:p>
          <a:p>
            <a:r>
              <a:rPr lang="en-US" sz="1200" b="1" dirty="0" smtClean="0"/>
              <a:t>SA-6: </a:t>
            </a:r>
            <a:r>
              <a:rPr lang="en-US" sz="1200" dirty="0" smtClean="0"/>
              <a:t>Mobile</a:t>
            </a:r>
            <a:endParaRPr lang="en-US" sz="1200" b="1" dirty="0" smtClean="0"/>
          </a:p>
          <a:p>
            <a:r>
              <a:rPr lang="en-US" sz="1200" b="1" dirty="0" smtClean="0"/>
              <a:t>SA-11: </a:t>
            </a:r>
            <a:r>
              <a:rPr lang="en-US" sz="1200" dirty="0" smtClean="0"/>
              <a:t>Mobile</a:t>
            </a:r>
          </a:p>
          <a:p>
            <a:r>
              <a:rPr lang="en-US" sz="1200" b="1" dirty="0" smtClean="0"/>
              <a:t>SA-2: </a:t>
            </a:r>
            <a:r>
              <a:rPr lang="en-US" sz="1200" dirty="0" smtClean="0"/>
              <a:t>Semi static</a:t>
            </a:r>
            <a:endParaRPr lang="en-US" sz="1200" b="1" dirty="0" smtClean="0"/>
          </a:p>
          <a:p>
            <a:r>
              <a:rPr lang="en-US" sz="1200" b="1" dirty="0" smtClean="0"/>
              <a:t>SA-3: </a:t>
            </a:r>
            <a:r>
              <a:rPr lang="en-US" sz="1200" dirty="0" smtClean="0"/>
              <a:t>Semi static</a:t>
            </a:r>
          </a:p>
          <a:p>
            <a:r>
              <a:rPr lang="en-US" sz="1200" b="1" dirty="0" smtClean="0"/>
              <a:t>SA-5: </a:t>
            </a:r>
            <a:r>
              <a:rPr lang="en-US" sz="1200" dirty="0" smtClean="0"/>
              <a:t>Semi static</a:t>
            </a:r>
          </a:p>
          <a:p>
            <a:r>
              <a:rPr lang="en-US" sz="1200" b="1" dirty="0" smtClean="0"/>
              <a:t>SA-10: </a:t>
            </a:r>
            <a:r>
              <a:rPr lang="en-US" sz="1200" dirty="0" smtClean="0"/>
              <a:t>Semi static</a:t>
            </a:r>
          </a:p>
          <a:p>
            <a:endParaRPr lang="en-US" sz="1200" dirty="0" smtClean="0"/>
          </a:p>
          <a:p>
            <a:endParaRPr lang="en-US" sz="1200" dirty="0" smtClean="0"/>
          </a:p>
          <a:p>
            <a:r>
              <a:rPr lang="en-US" sz="1200" b="1" dirty="0" smtClean="0"/>
              <a:t>Semi static: </a:t>
            </a:r>
          </a:p>
          <a:p>
            <a:r>
              <a:rPr lang="en-US" sz="1200" dirty="0" smtClean="0"/>
              <a:t>Launchers are static but the SAM system can be moved if required due to shifting priorities of the IADS commander. This will likely be picked up by intelligence sources, and will take some time to complete.</a:t>
            </a:r>
          </a:p>
          <a:p>
            <a:endParaRPr lang="en-US" sz="1200" dirty="0" smtClean="0"/>
          </a:p>
          <a:p>
            <a:r>
              <a:rPr lang="en-US" sz="1200" b="1" dirty="0" smtClean="0"/>
              <a:t>Mobile:</a:t>
            </a:r>
          </a:p>
          <a:p>
            <a:r>
              <a:rPr lang="en-US" sz="1200" dirty="0" smtClean="0"/>
              <a:t>SAMs as a part of the IADS are given a area to protect, and will stay fairly static to be able to cover this area. But the radar and the launchers will be moving around, in order not to stay in the same location for prolonged period of times (more then 24 hours). The movement can vary from a few meters to kilometers. The intention is to avoid </a:t>
            </a:r>
            <a:r>
              <a:rPr lang="en-US" sz="1200" dirty="0" err="1" smtClean="0"/>
              <a:t>beeing</a:t>
            </a:r>
            <a:r>
              <a:rPr lang="en-US" sz="1200" dirty="0" smtClean="0"/>
              <a:t> targeted by weapons that is launched at coordinates.</a:t>
            </a:r>
          </a:p>
          <a:p>
            <a:endParaRPr lang="en-US" sz="1200" dirty="0" smtClean="0"/>
          </a:p>
          <a:p>
            <a:endParaRPr lang="en-US" sz="1200" dirty="0" smtClean="0"/>
          </a:p>
          <a:p>
            <a:endParaRPr lang="nb-NO" sz="12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6468</TotalTime>
  <Words>2764</Words>
  <Application>Microsoft Office PowerPoint</Application>
  <PresentationFormat>Skjermfremvisning (16:9)</PresentationFormat>
  <Paragraphs>511</Paragraphs>
  <Slides>19</Slides>
  <Notes>1</Notes>
  <HiddenSlides>1</HiddenSlides>
  <MMClips>0</MMClips>
  <ScaleCrop>false</ScaleCrop>
  <HeadingPairs>
    <vt:vector size="4" baseType="variant">
      <vt:variant>
        <vt:lpstr>Tema</vt:lpstr>
      </vt:variant>
      <vt:variant>
        <vt:i4>1</vt:i4>
      </vt:variant>
      <vt:variant>
        <vt:lpstr>Lysbildetitler</vt:lpstr>
      </vt:variant>
      <vt:variant>
        <vt:i4>19</vt:i4>
      </vt:variant>
    </vt:vector>
  </HeadingPairs>
  <TitlesOfParts>
    <vt:vector size="20" baseType="lpstr">
      <vt:lpstr>Kontortema</vt:lpstr>
      <vt:lpstr>Lysbilde 1</vt:lpstr>
      <vt:lpstr>INTRODUCTION</vt:lpstr>
      <vt:lpstr>PART 1:  GENERAL IADS INFORMATION</vt:lpstr>
      <vt:lpstr>Integrated Air Defense System (IADS)</vt:lpstr>
      <vt:lpstr>AIR DEFENSE COMMAND CENTRE (ADCC)</vt:lpstr>
      <vt:lpstr>SECTOR COMMAND CENTER (SCC)</vt:lpstr>
      <vt:lpstr>EARLY WARNING RADAR (EWR)</vt:lpstr>
      <vt:lpstr>POWER SOURCE</vt:lpstr>
      <vt:lpstr>SAM SITE</vt:lpstr>
      <vt:lpstr>POINT DEFENSE</vt:lpstr>
      <vt:lpstr>AWACS</vt:lpstr>
      <vt:lpstr>AIR DEFENSE FIGHTERS</vt:lpstr>
      <vt:lpstr>IADS TACTICS</vt:lpstr>
      <vt:lpstr>PART 2: Notian IADS</vt:lpstr>
      <vt:lpstr>NOTIAN IADS ORGANIZATION</vt:lpstr>
      <vt:lpstr>NOTIAN ADF SECTOR NORTH</vt:lpstr>
      <vt:lpstr>NOTIAN ADF SECTOR SOUTH</vt:lpstr>
      <vt:lpstr>Known Notian static SAMs</vt:lpstr>
      <vt:lpstr>INTELLIGENCE GAPS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INTREP VID OPAC-002</dc:title>
  <dc:subject>INTREP VID OPAC-002 - Notia IADS</dc:subject>
  <dc:creator>132nd Virtual Wing;VID</dc:creator>
  <cp:keywords>INTREP VID OPAC-002</cp:keywords>
  <cp:lastModifiedBy>Frode Nakken</cp:lastModifiedBy>
  <cp:revision>464</cp:revision>
  <dcterms:created xsi:type="dcterms:W3CDTF">2019-03-12T22:01:00Z</dcterms:created>
  <dcterms:modified xsi:type="dcterms:W3CDTF">2025-01-05T21:09:01Z</dcterms:modified>
</cp:coreProperties>
</file>